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79" r:id="rId5"/>
    <p:sldMasterId id="2147484612" r:id="rId6"/>
    <p:sldMasterId id="2147484656" r:id="rId7"/>
    <p:sldMasterId id="2147484683" r:id="rId8"/>
  </p:sldMasterIdLst>
  <p:notesMasterIdLst>
    <p:notesMasterId r:id="rId46"/>
  </p:notesMasterIdLst>
  <p:handoutMasterIdLst>
    <p:handoutMasterId r:id="rId47"/>
  </p:handoutMasterIdLst>
  <p:sldIdLst>
    <p:sldId id="2076138102" r:id="rId9"/>
    <p:sldId id="1576" r:id="rId10"/>
    <p:sldId id="2123258944" r:id="rId11"/>
    <p:sldId id="2123258951" r:id="rId12"/>
    <p:sldId id="2123258955" r:id="rId13"/>
    <p:sldId id="2123258946" r:id="rId14"/>
    <p:sldId id="2123258949" r:id="rId15"/>
    <p:sldId id="2123258952" r:id="rId16"/>
    <p:sldId id="2123258948" r:id="rId17"/>
    <p:sldId id="2123258950" r:id="rId18"/>
    <p:sldId id="2076137981" r:id="rId19"/>
    <p:sldId id="2076137673" r:id="rId20"/>
    <p:sldId id="1579" r:id="rId21"/>
    <p:sldId id="1572" r:id="rId22"/>
    <p:sldId id="1573" r:id="rId23"/>
    <p:sldId id="1575" r:id="rId24"/>
    <p:sldId id="2123258937" r:id="rId25"/>
    <p:sldId id="1577" r:id="rId26"/>
    <p:sldId id="2123258939" r:id="rId27"/>
    <p:sldId id="2123258928" r:id="rId28"/>
    <p:sldId id="2123258929" r:id="rId29"/>
    <p:sldId id="2123258925" r:id="rId30"/>
    <p:sldId id="2123258934" r:id="rId31"/>
    <p:sldId id="2123258930" r:id="rId32"/>
    <p:sldId id="2123258931" r:id="rId33"/>
    <p:sldId id="2123258932" r:id="rId34"/>
    <p:sldId id="2123258933" r:id="rId35"/>
    <p:sldId id="2123258935" r:id="rId36"/>
    <p:sldId id="2123258936" r:id="rId37"/>
    <p:sldId id="2076137982" r:id="rId38"/>
    <p:sldId id="2123258940" r:id="rId39"/>
    <p:sldId id="2076137845" r:id="rId40"/>
    <p:sldId id="2076137855" r:id="rId41"/>
    <p:sldId id="2076137853" r:id="rId42"/>
    <p:sldId id="2076137854" r:id="rId43"/>
    <p:sldId id="2123258941" r:id="rId44"/>
    <p:sldId id="2123258943"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Title slides" id="{6290A1E8-AFB8-3548-8B68-764E854A696A}">
          <p14:sldIdLst>
            <p14:sldId id="1576"/>
            <p14:sldId id="2123258944"/>
            <p14:sldId id="2123258951"/>
            <p14:sldId id="2123258955"/>
            <p14:sldId id="2123258946"/>
            <p14:sldId id="2123258949"/>
            <p14:sldId id="2123258952"/>
            <p14:sldId id="2123258948"/>
            <p14:sldId id="2123258950"/>
            <p14:sldId id="2076137981"/>
            <p14:sldId id="2076137673"/>
            <p14:sldId id="1579"/>
            <p14:sldId id="1572"/>
            <p14:sldId id="1573"/>
            <p14:sldId id="1575"/>
            <p14:sldId id="2123258937"/>
            <p14:sldId id="1577"/>
            <p14:sldId id="2123258939"/>
            <p14:sldId id="2123258928"/>
            <p14:sldId id="2123258929"/>
            <p14:sldId id="2123258925"/>
            <p14:sldId id="2123258934"/>
            <p14:sldId id="2123258930"/>
            <p14:sldId id="2123258931"/>
            <p14:sldId id="2123258932"/>
            <p14:sldId id="2123258933"/>
            <p14:sldId id="2123258935"/>
            <p14:sldId id="2123258936"/>
            <p14:sldId id="2076137982"/>
            <p14:sldId id="2123258940"/>
            <p14:sldId id="2076137845"/>
            <p14:sldId id="2076137855"/>
            <p14:sldId id="2076137853"/>
            <p14:sldId id="2076137854"/>
            <p14:sldId id="2123258941"/>
            <p14:sldId id="2123258943"/>
          </p14:sldIdLst>
        </p14:section>
        <p14:section name="Closing" id="{867798AC-F1C2-4139-B4AD-7243B434A5C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2F6"/>
    <a:srgbClr val="0078D4"/>
    <a:srgbClr val="969696"/>
    <a:srgbClr val="C0C0C0"/>
    <a:srgbClr val="FFFFFF"/>
    <a:srgbClr val="EBEBEB"/>
    <a:srgbClr val="000000"/>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60"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4360870-8554-401B-8C84-5CA349832C9A}" type="doc">
      <dgm:prSet loTypeId="urn:microsoft.com/office/officeart/2009/3/layout/IncreasingArrowsProcess" loCatId="process" qsTypeId="urn:microsoft.com/office/officeart/2005/8/quickstyle/simple1" qsCatId="simple" csTypeId="urn:microsoft.com/office/officeart/2005/8/colors/accent1_4" csCatId="accent1" phldr="1"/>
      <dgm:spPr/>
      <dgm:t>
        <a:bodyPr/>
        <a:lstStyle/>
        <a:p>
          <a:endParaRPr lang="en-US"/>
        </a:p>
      </dgm:t>
    </dgm:pt>
    <dgm:pt modelId="{942E7FB0-35EA-4673-8575-F82B26C5F51D}">
      <dgm:prSet phldrT="[Text]"/>
      <dgm:spPr/>
      <dgm:t>
        <a:bodyPr/>
        <a:lstStyle/>
        <a:p>
          <a:r>
            <a:rPr lang="en-US" b="1"/>
            <a:t>Plan &amp; Track</a:t>
          </a:r>
        </a:p>
      </dgm:t>
    </dgm:pt>
    <dgm:pt modelId="{E6BAC82B-1C68-402D-B655-FD5BB078E864}" type="parTrans" cxnId="{336A77A1-77DB-45C9-8BAD-CB257054B744}">
      <dgm:prSet/>
      <dgm:spPr/>
      <dgm:t>
        <a:bodyPr/>
        <a:lstStyle/>
        <a:p>
          <a:endParaRPr lang="en-US" b="1"/>
        </a:p>
      </dgm:t>
    </dgm:pt>
    <dgm:pt modelId="{580FEE2F-EA3E-44ED-A5BB-41A6D75E26F7}" type="sibTrans" cxnId="{336A77A1-77DB-45C9-8BAD-CB257054B744}">
      <dgm:prSet/>
      <dgm:spPr/>
      <dgm:t>
        <a:bodyPr/>
        <a:lstStyle/>
        <a:p>
          <a:endParaRPr lang="en-US" b="1"/>
        </a:p>
      </dgm:t>
    </dgm:pt>
    <dgm:pt modelId="{4924CD32-F7DF-454D-A9D2-1306440D621E}">
      <dgm:prSet phldrT="[Text]"/>
      <dgm:spPr/>
      <dgm:t>
        <a:bodyPr/>
        <a:lstStyle/>
        <a:p>
          <a:r>
            <a:rPr lang="en-US" b="1"/>
            <a:t>Develop</a:t>
          </a:r>
        </a:p>
      </dgm:t>
    </dgm:pt>
    <dgm:pt modelId="{58ECC364-6A3A-4E58-AC6F-13289FF03AF7}" type="parTrans" cxnId="{02B81346-45BB-40BF-A67E-8E11B0831202}">
      <dgm:prSet/>
      <dgm:spPr/>
      <dgm:t>
        <a:bodyPr/>
        <a:lstStyle/>
        <a:p>
          <a:endParaRPr lang="en-US"/>
        </a:p>
      </dgm:t>
    </dgm:pt>
    <dgm:pt modelId="{909E07AF-4941-44C2-9B43-6E8A8F4616A3}" type="sibTrans" cxnId="{02B81346-45BB-40BF-A67E-8E11B0831202}">
      <dgm:prSet/>
      <dgm:spPr/>
      <dgm:t>
        <a:bodyPr/>
        <a:lstStyle/>
        <a:p>
          <a:endParaRPr lang="en-US"/>
        </a:p>
      </dgm:t>
    </dgm:pt>
    <dgm:pt modelId="{872296AB-D34B-45D6-B216-D64106B23F85}">
      <dgm:prSet phldrT="[Text]"/>
      <dgm:spPr/>
      <dgm:t>
        <a:bodyPr/>
        <a:lstStyle/>
        <a:p>
          <a:r>
            <a:rPr lang="en-US" b="1"/>
            <a:t>Build &amp; Test</a:t>
          </a:r>
        </a:p>
      </dgm:t>
    </dgm:pt>
    <dgm:pt modelId="{E8657004-9C06-4F08-8FD6-52D7C8798CAF}" type="parTrans" cxnId="{9E9321B1-E212-460D-98D7-1F69B8F8247F}">
      <dgm:prSet/>
      <dgm:spPr/>
      <dgm:t>
        <a:bodyPr/>
        <a:lstStyle/>
        <a:p>
          <a:endParaRPr lang="en-US"/>
        </a:p>
      </dgm:t>
    </dgm:pt>
    <dgm:pt modelId="{B1CB8813-C0D1-4293-9E15-AE9A8FD201D8}" type="sibTrans" cxnId="{9E9321B1-E212-460D-98D7-1F69B8F8247F}">
      <dgm:prSet/>
      <dgm:spPr/>
      <dgm:t>
        <a:bodyPr/>
        <a:lstStyle/>
        <a:p>
          <a:endParaRPr lang="en-US"/>
        </a:p>
      </dgm:t>
    </dgm:pt>
    <dgm:pt modelId="{2878EE99-00BC-4D47-81BB-91228C32EEE0}">
      <dgm:prSet phldrT="[Text]"/>
      <dgm:spPr/>
      <dgm:t>
        <a:bodyPr/>
        <a:lstStyle/>
        <a:p>
          <a:r>
            <a:rPr lang="en-US" b="1"/>
            <a:t>Deploy</a:t>
          </a:r>
        </a:p>
      </dgm:t>
    </dgm:pt>
    <dgm:pt modelId="{AC94D996-AB88-48F7-ACCC-1A741A38C030}" type="parTrans" cxnId="{70B3D817-03CC-460B-8ACD-89732565FA47}">
      <dgm:prSet/>
      <dgm:spPr/>
      <dgm:t>
        <a:bodyPr/>
        <a:lstStyle/>
        <a:p>
          <a:endParaRPr lang="en-US"/>
        </a:p>
      </dgm:t>
    </dgm:pt>
    <dgm:pt modelId="{18A348D3-03F9-4806-B53E-72A3CFE6E541}" type="sibTrans" cxnId="{70B3D817-03CC-460B-8ACD-89732565FA47}">
      <dgm:prSet/>
      <dgm:spPr/>
      <dgm:t>
        <a:bodyPr/>
        <a:lstStyle/>
        <a:p>
          <a:endParaRPr lang="en-US"/>
        </a:p>
      </dgm:t>
    </dgm:pt>
    <dgm:pt modelId="{9D7AC7CB-1129-4EBF-9EA7-6B5E66BFA2A5}">
      <dgm:prSet phldrT="[Text]"/>
      <dgm:spPr/>
      <dgm:t>
        <a:bodyPr/>
        <a:lstStyle/>
        <a:p>
          <a:r>
            <a:rPr lang="en-US" b="1"/>
            <a:t>Operate</a:t>
          </a:r>
        </a:p>
      </dgm:t>
    </dgm:pt>
    <dgm:pt modelId="{F252754B-81B7-46FF-A2C6-5B97FFBABE25}" type="parTrans" cxnId="{699AE7E4-F66C-45C5-A374-7B5E3B1465C4}">
      <dgm:prSet/>
      <dgm:spPr/>
      <dgm:t>
        <a:bodyPr/>
        <a:lstStyle/>
        <a:p>
          <a:endParaRPr lang="en-US"/>
        </a:p>
      </dgm:t>
    </dgm:pt>
    <dgm:pt modelId="{D5F8E1B5-B797-4B29-901E-5ACF83612852}" type="sibTrans" cxnId="{699AE7E4-F66C-45C5-A374-7B5E3B1465C4}">
      <dgm:prSet/>
      <dgm:spPr/>
      <dgm:t>
        <a:bodyPr/>
        <a:lstStyle/>
        <a:p>
          <a:endParaRPr lang="en-US"/>
        </a:p>
      </dgm:t>
    </dgm:pt>
    <dgm:pt modelId="{176274F8-CBF4-4A27-86D1-A0CC6028D0B2}">
      <dgm:prSet phldrT="[Text]"/>
      <dgm:spPr/>
    </dgm:pt>
    <dgm:pt modelId="{B2347AB9-798A-4677-8603-FB8D97184D5F}" type="parTrans" cxnId="{2F7252DE-8E12-41FD-B71F-E7B38076B4C1}">
      <dgm:prSet/>
      <dgm:spPr/>
      <dgm:t>
        <a:bodyPr/>
        <a:lstStyle/>
        <a:p>
          <a:endParaRPr lang="en-US"/>
        </a:p>
      </dgm:t>
    </dgm:pt>
    <dgm:pt modelId="{516AB10B-067E-47DA-B527-1B12A90E2F5C}" type="sibTrans" cxnId="{2F7252DE-8E12-41FD-B71F-E7B38076B4C1}">
      <dgm:prSet/>
      <dgm:spPr/>
      <dgm:t>
        <a:bodyPr/>
        <a:lstStyle/>
        <a:p>
          <a:endParaRPr lang="en-US"/>
        </a:p>
      </dgm:t>
    </dgm:pt>
    <dgm:pt modelId="{A35A301B-E3CA-4FC4-8862-CCDB9BF0F644}" type="pres">
      <dgm:prSet presAssocID="{14360870-8554-401B-8C84-5CA349832C9A}" presName="Name0" presStyleCnt="0">
        <dgm:presLayoutVars>
          <dgm:chMax val="5"/>
          <dgm:chPref val="5"/>
          <dgm:dir/>
          <dgm:animLvl val="lvl"/>
        </dgm:presLayoutVars>
      </dgm:prSet>
      <dgm:spPr/>
    </dgm:pt>
    <dgm:pt modelId="{23EFE50D-E781-40CE-86CA-36B613337F05}" type="pres">
      <dgm:prSet presAssocID="{942E7FB0-35EA-4673-8575-F82B26C5F51D}" presName="parentText1" presStyleLbl="node1" presStyleIdx="0" presStyleCnt="5">
        <dgm:presLayoutVars>
          <dgm:chMax/>
          <dgm:chPref val="3"/>
          <dgm:bulletEnabled val="1"/>
        </dgm:presLayoutVars>
      </dgm:prSet>
      <dgm:spPr/>
    </dgm:pt>
    <dgm:pt modelId="{510DAD4B-09CA-4854-9D7B-73DBC71E15DD}" type="pres">
      <dgm:prSet presAssocID="{4924CD32-F7DF-454D-A9D2-1306440D621E}" presName="parentText2" presStyleLbl="node1" presStyleIdx="1" presStyleCnt="5">
        <dgm:presLayoutVars>
          <dgm:chMax/>
          <dgm:chPref val="3"/>
          <dgm:bulletEnabled val="1"/>
        </dgm:presLayoutVars>
      </dgm:prSet>
      <dgm:spPr/>
    </dgm:pt>
    <dgm:pt modelId="{127628E0-C5DE-4D3A-ADB8-71305F880262}" type="pres">
      <dgm:prSet presAssocID="{872296AB-D34B-45D6-B216-D64106B23F85}" presName="parentText3" presStyleLbl="node1" presStyleIdx="2" presStyleCnt="5">
        <dgm:presLayoutVars>
          <dgm:chMax/>
          <dgm:chPref val="3"/>
          <dgm:bulletEnabled val="1"/>
        </dgm:presLayoutVars>
      </dgm:prSet>
      <dgm:spPr/>
    </dgm:pt>
    <dgm:pt modelId="{DF3AF293-4B4E-467A-A2CB-D287EDEC47F8}" type="pres">
      <dgm:prSet presAssocID="{2878EE99-00BC-4D47-81BB-91228C32EEE0}" presName="parentText4" presStyleLbl="node1" presStyleIdx="3" presStyleCnt="5">
        <dgm:presLayoutVars>
          <dgm:chMax/>
          <dgm:chPref val="3"/>
          <dgm:bulletEnabled val="1"/>
        </dgm:presLayoutVars>
      </dgm:prSet>
      <dgm:spPr/>
    </dgm:pt>
    <dgm:pt modelId="{2918444C-6936-44DE-9997-3FFC12C616C9}" type="pres">
      <dgm:prSet presAssocID="{9D7AC7CB-1129-4EBF-9EA7-6B5E66BFA2A5}" presName="parentText5" presStyleLbl="node1" presStyleIdx="4" presStyleCnt="5">
        <dgm:presLayoutVars>
          <dgm:chMax/>
          <dgm:chPref val="3"/>
          <dgm:bulletEnabled val="1"/>
        </dgm:presLayoutVars>
      </dgm:prSet>
      <dgm:spPr/>
    </dgm:pt>
  </dgm:ptLst>
  <dgm:cxnLst>
    <dgm:cxn modelId="{70B3D817-03CC-460B-8ACD-89732565FA47}" srcId="{14360870-8554-401B-8C84-5CA349832C9A}" destId="{2878EE99-00BC-4D47-81BB-91228C32EEE0}" srcOrd="3" destOrd="0" parTransId="{AC94D996-AB88-48F7-ACCC-1A741A38C030}" sibTransId="{18A348D3-03F9-4806-B53E-72A3CFE6E541}"/>
    <dgm:cxn modelId="{2415B536-E657-44D9-95D0-7F5B07521E88}" type="presOf" srcId="{9D7AC7CB-1129-4EBF-9EA7-6B5E66BFA2A5}" destId="{2918444C-6936-44DE-9997-3FFC12C616C9}" srcOrd="0" destOrd="0" presId="urn:microsoft.com/office/officeart/2009/3/layout/IncreasingArrowsProcess"/>
    <dgm:cxn modelId="{02B81346-45BB-40BF-A67E-8E11B0831202}" srcId="{14360870-8554-401B-8C84-5CA349832C9A}" destId="{4924CD32-F7DF-454D-A9D2-1306440D621E}" srcOrd="1" destOrd="0" parTransId="{58ECC364-6A3A-4E58-AC6F-13289FF03AF7}" sibTransId="{909E07AF-4941-44C2-9B43-6E8A8F4616A3}"/>
    <dgm:cxn modelId="{BD6B7F8B-3994-405C-84A5-2519C3054678}" type="presOf" srcId="{14360870-8554-401B-8C84-5CA349832C9A}" destId="{A35A301B-E3CA-4FC4-8862-CCDB9BF0F644}" srcOrd="0" destOrd="0" presId="urn:microsoft.com/office/officeart/2009/3/layout/IncreasingArrowsProcess"/>
    <dgm:cxn modelId="{336A77A1-77DB-45C9-8BAD-CB257054B744}" srcId="{14360870-8554-401B-8C84-5CA349832C9A}" destId="{942E7FB0-35EA-4673-8575-F82B26C5F51D}" srcOrd="0" destOrd="0" parTransId="{E6BAC82B-1C68-402D-B655-FD5BB078E864}" sibTransId="{580FEE2F-EA3E-44ED-A5BB-41A6D75E26F7}"/>
    <dgm:cxn modelId="{F45AC0A5-9878-4752-91C9-A03CB099EB12}" type="presOf" srcId="{942E7FB0-35EA-4673-8575-F82B26C5F51D}" destId="{23EFE50D-E781-40CE-86CA-36B613337F05}" srcOrd="0" destOrd="0" presId="urn:microsoft.com/office/officeart/2009/3/layout/IncreasingArrowsProcess"/>
    <dgm:cxn modelId="{9E9321B1-E212-460D-98D7-1F69B8F8247F}" srcId="{14360870-8554-401B-8C84-5CA349832C9A}" destId="{872296AB-D34B-45D6-B216-D64106B23F85}" srcOrd="2" destOrd="0" parTransId="{E8657004-9C06-4F08-8FD6-52D7C8798CAF}" sibTransId="{B1CB8813-C0D1-4293-9E15-AE9A8FD201D8}"/>
    <dgm:cxn modelId="{5CA54CDB-B952-45FE-BBF8-52FFAA17436D}" type="presOf" srcId="{2878EE99-00BC-4D47-81BB-91228C32EEE0}" destId="{DF3AF293-4B4E-467A-A2CB-D287EDEC47F8}" srcOrd="0" destOrd="0" presId="urn:microsoft.com/office/officeart/2009/3/layout/IncreasingArrowsProcess"/>
    <dgm:cxn modelId="{ECC25EDC-3801-47B3-9EE6-7590ED754ABE}" type="presOf" srcId="{872296AB-D34B-45D6-B216-D64106B23F85}" destId="{127628E0-C5DE-4D3A-ADB8-71305F880262}" srcOrd="0" destOrd="0" presId="urn:microsoft.com/office/officeart/2009/3/layout/IncreasingArrowsProcess"/>
    <dgm:cxn modelId="{2F7252DE-8E12-41FD-B71F-E7B38076B4C1}" srcId="{14360870-8554-401B-8C84-5CA349832C9A}" destId="{176274F8-CBF4-4A27-86D1-A0CC6028D0B2}" srcOrd="5" destOrd="0" parTransId="{B2347AB9-798A-4677-8603-FB8D97184D5F}" sibTransId="{516AB10B-067E-47DA-B527-1B12A90E2F5C}"/>
    <dgm:cxn modelId="{699AE7E4-F66C-45C5-A374-7B5E3B1465C4}" srcId="{14360870-8554-401B-8C84-5CA349832C9A}" destId="{9D7AC7CB-1129-4EBF-9EA7-6B5E66BFA2A5}" srcOrd="4" destOrd="0" parTransId="{F252754B-81B7-46FF-A2C6-5B97FFBABE25}" sibTransId="{D5F8E1B5-B797-4B29-901E-5ACF83612852}"/>
    <dgm:cxn modelId="{36CF96F2-5E24-4A3F-859D-159964F6FE0E}" type="presOf" srcId="{4924CD32-F7DF-454D-A9D2-1306440D621E}" destId="{510DAD4B-09CA-4854-9D7B-73DBC71E15DD}" srcOrd="0" destOrd="0" presId="urn:microsoft.com/office/officeart/2009/3/layout/IncreasingArrowsProcess"/>
    <dgm:cxn modelId="{157F5EA5-282B-4A3E-AEEA-CA8038E99E7F}" type="presParOf" srcId="{A35A301B-E3CA-4FC4-8862-CCDB9BF0F644}" destId="{23EFE50D-E781-40CE-86CA-36B613337F05}" srcOrd="0" destOrd="0" presId="urn:microsoft.com/office/officeart/2009/3/layout/IncreasingArrowsProcess"/>
    <dgm:cxn modelId="{D0944142-9725-4D29-8AB2-8691F2B64A59}" type="presParOf" srcId="{A35A301B-E3CA-4FC4-8862-CCDB9BF0F644}" destId="{510DAD4B-09CA-4854-9D7B-73DBC71E15DD}" srcOrd="1" destOrd="0" presId="urn:microsoft.com/office/officeart/2009/3/layout/IncreasingArrowsProcess"/>
    <dgm:cxn modelId="{EA5825AC-BE5B-4774-9DDC-68D638CDD0E6}" type="presParOf" srcId="{A35A301B-E3CA-4FC4-8862-CCDB9BF0F644}" destId="{127628E0-C5DE-4D3A-ADB8-71305F880262}" srcOrd="2" destOrd="0" presId="urn:microsoft.com/office/officeart/2009/3/layout/IncreasingArrowsProcess"/>
    <dgm:cxn modelId="{C5CAC9CF-8A63-46AB-8C3A-AF061EE6E95B}" type="presParOf" srcId="{A35A301B-E3CA-4FC4-8862-CCDB9BF0F644}" destId="{DF3AF293-4B4E-467A-A2CB-D287EDEC47F8}" srcOrd="3" destOrd="0" presId="urn:microsoft.com/office/officeart/2009/3/layout/IncreasingArrowsProcess"/>
    <dgm:cxn modelId="{4330200B-C20A-471D-BD94-AE515AB9F5DD}" type="presParOf" srcId="{A35A301B-E3CA-4FC4-8862-CCDB9BF0F644}" destId="{2918444C-6936-44DE-9997-3FFC12C616C9}" srcOrd="4"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FE50D-E781-40CE-86CA-36B613337F05}">
      <dsp:nvSpPr>
        <dsp:cNvPr id="0" name=""/>
        <dsp:cNvSpPr/>
      </dsp:nvSpPr>
      <dsp:spPr>
        <a:xfrm>
          <a:off x="516644" y="0"/>
          <a:ext cx="6442538" cy="936981"/>
        </a:xfrm>
        <a:prstGeom prst="rightArrow">
          <a:avLst>
            <a:gd name="adj1" fmla="val 50000"/>
            <a:gd name="adj2" fmla="val 50000"/>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Plan &amp; Track</a:t>
          </a:r>
        </a:p>
      </dsp:txBody>
      <dsp:txXfrm>
        <a:off x="516644" y="234245"/>
        <a:ext cx="6208293" cy="468491"/>
      </dsp:txXfrm>
    </dsp:sp>
    <dsp:sp modelId="{510DAD4B-09CA-4854-9D7B-73DBC71E15DD}">
      <dsp:nvSpPr>
        <dsp:cNvPr id="0" name=""/>
        <dsp:cNvSpPr/>
      </dsp:nvSpPr>
      <dsp:spPr>
        <a:xfrm>
          <a:off x="1707225" y="312472"/>
          <a:ext cx="5251957"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Develop</a:t>
          </a:r>
        </a:p>
      </dsp:txBody>
      <dsp:txXfrm>
        <a:off x="1707225" y="546717"/>
        <a:ext cx="5017712" cy="468491"/>
      </dsp:txXfrm>
    </dsp:sp>
    <dsp:sp modelId="{127628E0-C5DE-4D3A-ADB8-71305F880262}">
      <dsp:nvSpPr>
        <dsp:cNvPr id="0" name=""/>
        <dsp:cNvSpPr/>
      </dsp:nvSpPr>
      <dsp:spPr>
        <a:xfrm>
          <a:off x="2897806" y="624945"/>
          <a:ext cx="4061376"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Build &amp; Test</a:t>
          </a:r>
        </a:p>
      </dsp:txBody>
      <dsp:txXfrm>
        <a:off x="2897806" y="859190"/>
        <a:ext cx="3827131" cy="468491"/>
      </dsp:txXfrm>
    </dsp:sp>
    <dsp:sp modelId="{DF3AF293-4B4E-467A-A2CB-D287EDEC47F8}">
      <dsp:nvSpPr>
        <dsp:cNvPr id="0" name=""/>
        <dsp:cNvSpPr/>
      </dsp:nvSpPr>
      <dsp:spPr>
        <a:xfrm>
          <a:off x="4089032" y="937199"/>
          <a:ext cx="2870150" cy="936981"/>
        </a:xfrm>
        <a:prstGeom prst="rightArrow">
          <a:avLst>
            <a:gd name="adj1" fmla="val 50000"/>
            <a:gd name="adj2" fmla="val 50000"/>
          </a:avLst>
        </a:prstGeom>
        <a:solidFill>
          <a:schemeClr val="accent1">
            <a:shade val="50000"/>
            <a:hueOff val="673272"/>
            <a:satOff val="-36305"/>
            <a:lumOff val="401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Deploy</a:t>
          </a:r>
        </a:p>
      </dsp:txBody>
      <dsp:txXfrm>
        <a:off x="4089032" y="1171444"/>
        <a:ext cx="2635905" cy="468491"/>
      </dsp:txXfrm>
    </dsp:sp>
    <dsp:sp modelId="{2918444C-6936-44DE-9997-3FFC12C616C9}">
      <dsp:nvSpPr>
        <dsp:cNvPr id="0" name=""/>
        <dsp:cNvSpPr/>
      </dsp:nvSpPr>
      <dsp:spPr>
        <a:xfrm>
          <a:off x="5279613" y="1249672"/>
          <a:ext cx="1679569" cy="936981"/>
        </a:xfrm>
        <a:prstGeom prst="rightArrow">
          <a:avLst>
            <a:gd name="adj1" fmla="val 50000"/>
            <a:gd name="adj2" fmla="val 50000"/>
          </a:avLst>
        </a:prstGeom>
        <a:solidFill>
          <a:schemeClr val="accent1">
            <a:shade val="50000"/>
            <a:hueOff val="336636"/>
            <a:satOff val="-18152"/>
            <a:lumOff val="200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254000" bIns="148746" numCol="1" spcCol="1270" anchor="ctr" anchorCtr="0">
          <a:noAutofit/>
        </a:bodyPr>
        <a:lstStyle/>
        <a:p>
          <a:pPr marL="0" lvl="0" indent="0" algn="l" defTabSz="711200">
            <a:lnSpc>
              <a:spcPct val="90000"/>
            </a:lnSpc>
            <a:spcBef>
              <a:spcPct val="0"/>
            </a:spcBef>
            <a:spcAft>
              <a:spcPct val="35000"/>
            </a:spcAft>
            <a:buNone/>
          </a:pPr>
          <a:r>
            <a:rPr lang="en-US" sz="1600" b="1" kern="1200"/>
            <a:t>Operate</a:t>
          </a:r>
        </a:p>
      </dsp:txBody>
      <dsp:txXfrm>
        <a:off x="5279613" y="1483917"/>
        <a:ext cx="1445324" cy="468491"/>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9/27/2021 1:34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9/27/2021 1:32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adop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adop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govern/guides/" TargetMode="External"/><Relationship Id="rId5" Type="http://schemas.openxmlformats.org/officeDocument/2006/relationships/hyperlink" Target="https://docs.microsoft.com/en-us/azure/cloud-adoption-framework/govern/policy-compliance/risk-tolerance" TargetMode="External"/><Relationship Id="rId4" Type="http://schemas.openxmlformats.org/officeDocument/2006/relationships/hyperlink" Target="https://docs.microsoft.com/en-us/azure/cloud-adoption-framework/organize/cloud-governance"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adop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docs.microsoft.com/en-us/azure/cloud-adoption-framework/organize/central-it" TargetMode="External"/><Relationship Id="rId4" Type="http://schemas.openxmlformats.org/officeDocument/2006/relationships/hyperlink" Target="https://docs.microsoft.com/en-us/azure/cloud-adoption-framework/organize/cloud-governanc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loud-adoption-framework/organize/cloud-strategy"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central-it" TargetMode="External"/><Relationship Id="rId5" Type="http://schemas.openxmlformats.org/officeDocument/2006/relationships/hyperlink" Target="https://docs.microsoft.com/en-us/azure/cloud-adoption-framework/organize/cloud-governance" TargetMode="External"/><Relationship Id="rId4" Type="http://schemas.openxmlformats.org/officeDocument/2006/relationships/hyperlink" Target="https://docs.microsoft.com/en-us/azure/cloud-adoption-framework/organize/cloud-adoption"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docs.microsoft.com/en-us/azure/cloud-adoption-framework/organize/cloud-automation" TargetMode="External"/><Relationship Id="rId3" Type="http://schemas.openxmlformats.org/officeDocument/2006/relationships/hyperlink" Target="https://docs.microsoft.com/en-us/azure/cloud-adoption-framework/organize/cloud-strategy" TargetMode="External"/><Relationship Id="rId7" Type="http://schemas.openxmlformats.org/officeDocument/2006/relationships/hyperlink" Target="https://docs.microsoft.com/en-us/azure/cloud-adoption-framework/organize/cloud-platfor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organize/cloud-operations" TargetMode="External"/><Relationship Id="rId5" Type="http://schemas.openxmlformats.org/officeDocument/2006/relationships/hyperlink" Target="https://docs.microsoft.com/en-us/azure/cloud-adoption-framework/organize/cloud-governance" TargetMode="External"/><Relationship Id="rId10" Type="http://schemas.openxmlformats.org/officeDocument/2006/relationships/hyperlink" Target="https://docs.microsoft.com/en-us/azure/cloud-adoption-framework/organize/cloud-center-of-excellence" TargetMode="External"/><Relationship Id="rId4" Type="http://schemas.openxmlformats.org/officeDocument/2006/relationships/hyperlink" Target="https://docs.microsoft.com/en-us/azure/cloud-adoption-framework/organize/cloud-adoption" TargetMode="External"/><Relationship Id="rId9" Type="http://schemas.openxmlformats.org/officeDocument/2006/relationships/hyperlink" Target="https://docs.microsoft.com/en-us/azure/cloud-adoption-framework/organize/cloud-securit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Robert…</a:t>
            </a:r>
            <a:r>
              <a:rPr lang="en-US" err="1"/>
              <a:t>IaC</a:t>
            </a:r>
            <a:r>
              <a:rPr lang="en-US"/>
              <a:t>, </a:t>
            </a:r>
            <a:r>
              <a:rPr lang="en-US" err="1"/>
              <a:t>GitHUb</a:t>
            </a:r>
            <a:r>
              <a:rPr lang="en-US"/>
              <a:t>, AZURE DEVOPS,</a:t>
            </a:r>
          </a:p>
          <a:p>
            <a:r>
              <a:rPr lang="en-US"/>
              <a:t>BACKLOG – Infra deploy?</a:t>
            </a: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49993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Niels</a:t>
            </a: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5923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3"/>
              </a:rPr>
              <a:t>Cloud adoption</a:t>
            </a:r>
            <a:r>
              <a:rPr lang="en-US" b="0" i="0">
                <a:solidFill>
                  <a:srgbClr val="171717"/>
                </a:solidFill>
                <a:effectLst/>
                <a:latin typeface="Segoe UI" panose="020B0502040204020203" pitchFamily="34" charset="0"/>
              </a:rPr>
              <a:t>: Deliver technical solutions.</a:t>
            </a: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317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3"/>
              </a:rPr>
              <a:t>Cloud adoption</a:t>
            </a:r>
            <a:r>
              <a:rPr lang="en-US" b="0" i="0">
                <a:solidFill>
                  <a:srgbClr val="171717"/>
                </a:solidFill>
                <a:effectLst/>
                <a:latin typeface="Segoe UI" panose="020B0502040204020203" pitchFamily="34" charset="0"/>
              </a:rPr>
              <a:t>: Deliver technical solutions.</a:t>
            </a:r>
          </a:p>
          <a:p>
            <a:pPr algn="l">
              <a:buFont typeface="Arial" panose="020B0604020202020204" pitchFamily="34" charset="0"/>
              <a:buChar char="•"/>
            </a:pPr>
            <a:r>
              <a:rPr lang="en-US" b="0" i="0" u="sng">
                <a:solidFill>
                  <a:srgbClr val="171717"/>
                </a:solidFill>
                <a:effectLst/>
                <a:latin typeface="Segoe UI" panose="020B0502040204020203" pitchFamily="34" charset="0"/>
                <a:hlinkClick r:id="rId4"/>
              </a:rPr>
              <a:t>Cloud governance</a:t>
            </a:r>
            <a:r>
              <a:rPr lang="en-US" b="0" i="0">
                <a:solidFill>
                  <a:srgbClr val="171717"/>
                </a:solidFill>
                <a:effectLst/>
                <a:latin typeface="Segoe UI" panose="020B0502040204020203" pitchFamily="34" charset="0"/>
              </a:rPr>
              <a:t>: Manage risk.</a:t>
            </a:r>
          </a:p>
          <a:p>
            <a:endParaRPr lang="en-US"/>
          </a:p>
          <a:p>
            <a:endParaRPr lang="en-US"/>
          </a:p>
          <a:p>
            <a:pPr algn="l">
              <a:buFont typeface="Arial" panose="020B0604020202020204" pitchFamily="34" charset="0"/>
              <a:buChar char="•"/>
            </a:pPr>
            <a:r>
              <a:rPr lang="en-US" b="0" i="0">
                <a:solidFill>
                  <a:srgbClr val="171717"/>
                </a:solidFill>
                <a:effectLst/>
                <a:latin typeface="Segoe UI" panose="020B0502040204020203" pitchFamily="34" charset="0"/>
              </a:rPr>
              <a:t>IT governance</a:t>
            </a:r>
          </a:p>
          <a:p>
            <a:pPr algn="l">
              <a:buFont typeface="Arial" panose="020B0604020202020204" pitchFamily="34" charset="0"/>
              <a:buChar char="•"/>
            </a:pPr>
            <a:r>
              <a:rPr lang="en-US" b="0" i="0">
                <a:solidFill>
                  <a:srgbClr val="171717"/>
                </a:solidFill>
                <a:effectLst/>
                <a:latin typeface="Segoe UI" panose="020B0502040204020203" pitchFamily="34" charset="0"/>
              </a:rPr>
              <a:t>Enterprise architecture</a:t>
            </a:r>
          </a:p>
          <a:p>
            <a:pPr algn="l">
              <a:buFont typeface="Arial" panose="020B0604020202020204" pitchFamily="34" charset="0"/>
              <a:buChar char="•"/>
            </a:pPr>
            <a:r>
              <a:rPr lang="en-US" b="0" i="0">
                <a:solidFill>
                  <a:srgbClr val="171717"/>
                </a:solidFill>
                <a:effectLst/>
                <a:latin typeface="Segoe UI" panose="020B0502040204020203" pitchFamily="34" charset="0"/>
              </a:rPr>
              <a:t>Security</a:t>
            </a:r>
          </a:p>
          <a:p>
            <a:pPr algn="l">
              <a:buFont typeface="Arial" panose="020B0604020202020204" pitchFamily="34" charset="0"/>
              <a:buChar char="•"/>
            </a:pPr>
            <a:r>
              <a:rPr lang="en-US" b="0" i="0">
                <a:solidFill>
                  <a:srgbClr val="171717"/>
                </a:solidFill>
                <a:effectLst/>
                <a:latin typeface="Segoe UI" panose="020B0502040204020203" pitchFamily="34" charset="0"/>
              </a:rPr>
              <a:t>IT operations</a:t>
            </a:r>
          </a:p>
          <a:p>
            <a:pPr algn="l">
              <a:buFont typeface="Arial" panose="020B0604020202020204" pitchFamily="34" charset="0"/>
              <a:buChar char="•"/>
            </a:pPr>
            <a:r>
              <a:rPr lang="en-US" b="0" i="0">
                <a:solidFill>
                  <a:srgbClr val="171717"/>
                </a:solidFill>
                <a:effectLst/>
                <a:latin typeface="Segoe UI" panose="020B0502040204020203" pitchFamily="34" charset="0"/>
              </a:rPr>
              <a:t>IT infrastructure</a:t>
            </a:r>
          </a:p>
          <a:p>
            <a:pPr algn="l">
              <a:buFont typeface="Arial" panose="020B0604020202020204" pitchFamily="34" charset="0"/>
              <a:buChar char="•"/>
            </a:pPr>
            <a:r>
              <a:rPr lang="en-US" b="0" i="0">
                <a:solidFill>
                  <a:srgbClr val="171717"/>
                </a:solidFill>
                <a:effectLst/>
                <a:latin typeface="Segoe UI" panose="020B0502040204020203" pitchFamily="34" charset="0"/>
              </a:rPr>
              <a:t>Networking</a:t>
            </a:r>
          </a:p>
          <a:p>
            <a:pPr algn="l">
              <a:buFont typeface="Arial" panose="020B0604020202020204" pitchFamily="34" charset="0"/>
              <a:buChar char="•"/>
            </a:pPr>
            <a:r>
              <a:rPr lang="en-US" b="0" i="0">
                <a:solidFill>
                  <a:srgbClr val="171717"/>
                </a:solidFill>
                <a:effectLst/>
                <a:latin typeface="Segoe UI" panose="020B0502040204020203" pitchFamily="34" charset="0"/>
              </a:rPr>
              <a:t>Identity</a:t>
            </a:r>
          </a:p>
          <a:p>
            <a:pPr algn="l">
              <a:buFont typeface="Arial" panose="020B0604020202020204" pitchFamily="34" charset="0"/>
              <a:buChar char="•"/>
            </a:pPr>
            <a:r>
              <a:rPr lang="en-US" b="0" i="0">
                <a:solidFill>
                  <a:srgbClr val="171717"/>
                </a:solidFill>
                <a:effectLst/>
                <a:latin typeface="Segoe UI" panose="020B0502040204020203" pitchFamily="34" charset="0"/>
              </a:rPr>
              <a:t>Virtualization</a:t>
            </a:r>
          </a:p>
          <a:p>
            <a:pPr algn="l">
              <a:buFont typeface="Arial" panose="020B0604020202020204" pitchFamily="34" charset="0"/>
              <a:buChar char="•"/>
            </a:pPr>
            <a:r>
              <a:rPr lang="en-US" b="0" i="0">
                <a:solidFill>
                  <a:srgbClr val="171717"/>
                </a:solidFill>
                <a:effectLst/>
                <a:latin typeface="Segoe UI" panose="020B0502040204020203" pitchFamily="34" charset="0"/>
              </a:rPr>
              <a:t>Business continuity and disaster recovery</a:t>
            </a:r>
          </a:p>
          <a:p>
            <a:pPr algn="l">
              <a:buFont typeface="Arial" panose="020B0604020202020204" pitchFamily="34" charset="0"/>
              <a:buChar char="•"/>
            </a:pPr>
            <a:r>
              <a:rPr lang="en-US" b="0" i="0">
                <a:solidFill>
                  <a:srgbClr val="171717"/>
                </a:solidFill>
                <a:effectLst/>
                <a:latin typeface="Segoe UI" panose="020B0502040204020203" pitchFamily="34" charset="0"/>
              </a:rPr>
              <a:t>Application owners within IT</a:t>
            </a:r>
          </a:p>
          <a:p>
            <a:pPr algn="l">
              <a:buFont typeface="Arial" panose="020B0604020202020204" pitchFamily="34" charset="0"/>
              <a:buChar char="•"/>
            </a:pPr>
            <a:r>
              <a:rPr lang="en-US" b="0" i="0">
                <a:solidFill>
                  <a:srgbClr val="171717"/>
                </a:solidFill>
                <a:effectLst/>
                <a:latin typeface="Segoe UI" panose="020B0502040204020203" pitchFamily="34" charset="0"/>
              </a:rPr>
              <a:t>Finance owners</a:t>
            </a:r>
          </a:p>
          <a:p>
            <a:endParaRPr lang="en-US"/>
          </a:p>
          <a:p>
            <a:r>
              <a:rPr lang="en-US"/>
              <a:t>Min. scope </a:t>
            </a:r>
          </a:p>
          <a:p>
            <a:pPr algn="l">
              <a:buFont typeface="Arial" panose="020B0604020202020204" pitchFamily="34" charset="0"/>
              <a:buChar char="•"/>
            </a:pPr>
            <a:r>
              <a:rPr lang="en-US" b="0" i="0">
                <a:solidFill>
                  <a:srgbClr val="171717"/>
                </a:solidFill>
                <a:effectLst/>
                <a:latin typeface="Segoe UI" panose="020B0502040204020203" pitchFamily="34" charset="0"/>
              </a:rPr>
              <a:t>Understand </a:t>
            </a:r>
            <a:r>
              <a:rPr lang="en-US" b="0" i="0" u="none" strike="noStrike">
                <a:solidFill>
                  <a:srgbClr val="171717"/>
                </a:solidFill>
                <a:effectLst/>
                <a:latin typeface="Segoe UI" panose="020B0502040204020203" pitchFamily="34" charset="0"/>
                <a:hlinkClick r:id="rId5"/>
              </a:rPr>
              <a:t>business risks</a:t>
            </a:r>
            <a:r>
              <a:rPr lang="en-US" b="0" i="0">
                <a:solidFill>
                  <a:srgbClr val="171717"/>
                </a:solidFill>
                <a:effectLst/>
                <a:latin typeface="Segoe UI" panose="020B0502040204020203" pitchFamily="34" charset="0"/>
              </a:rPr>
              <a:t> introduced by the plan.</a:t>
            </a:r>
          </a:p>
          <a:p>
            <a:pPr algn="l">
              <a:buFont typeface="Arial" panose="020B0604020202020204" pitchFamily="34" charset="0"/>
              <a:buChar char="•"/>
            </a:pPr>
            <a:r>
              <a:rPr lang="en-US" b="0" i="0">
                <a:solidFill>
                  <a:srgbClr val="171717"/>
                </a:solidFill>
                <a:effectLst/>
                <a:latin typeface="Segoe UI" panose="020B0502040204020203" pitchFamily="34" charset="0"/>
              </a:rPr>
              <a:t>Represent the </a:t>
            </a:r>
            <a:r>
              <a:rPr lang="en-US" b="0" i="0" u="none" strike="noStrike">
                <a:solidFill>
                  <a:srgbClr val="171717"/>
                </a:solidFill>
                <a:effectLst/>
                <a:latin typeface="Segoe UI" panose="020B0502040204020203" pitchFamily="34" charset="0"/>
                <a:hlinkClick r:id="rId5"/>
              </a:rPr>
              <a:t>business's tolerance for risk</a:t>
            </a:r>
            <a:r>
              <a:rPr lang="en-US" b="0" i="0">
                <a:solidFill>
                  <a:srgbClr val="171717"/>
                </a:solidFill>
                <a:effectLst/>
                <a:latin typeface="Segoe UI" panose="020B0502040204020203" pitchFamily="34" charset="0"/>
              </a:rPr>
              <a:t>.</a:t>
            </a:r>
          </a:p>
          <a:p>
            <a:pPr algn="l">
              <a:buFont typeface="Arial" panose="020B0604020202020204" pitchFamily="34" charset="0"/>
              <a:buChar char="•"/>
            </a:pPr>
            <a:r>
              <a:rPr lang="en-US" b="0" i="0">
                <a:solidFill>
                  <a:srgbClr val="171717"/>
                </a:solidFill>
                <a:effectLst/>
                <a:latin typeface="Segoe UI" panose="020B0502040204020203" pitchFamily="34" charset="0"/>
              </a:rPr>
              <a:t>Help create a </a:t>
            </a:r>
            <a:r>
              <a:rPr lang="en-US" b="0" i="0" u="none" strike="noStrike">
                <a:solidFill>
                  <a:srgbClr val="171717"/>
                </a:solidFill>
                <a:effectLst/>
                <a:latin typeface="Segoe UI" panose="020B0502040204020203" pitchFamily="34" charset="0"/>
                <a:hlinkClick r:id="rId6"/>
              </a:rPr>
              <a:t>governance MVP</a:t>
            </a:r>
            <a:r>
              <a:rPr lang="en-US" b="0" i="0">
                <a:solidFill>
                  <a:srgbClr val="171717"/>
                </a:solidFill>
                <a:effectLst/>
                <a:latin typeface="Segoe UI" panose="020B0502040204020203" pitchFamily="34" charset="0"/>
              </a:rPr>
              <a:t>.</a:t>
            </a: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3"/>
              </a:rPr>
              <a:t>Cloud adoption</a:t>
            </a:r>
            <a:r>
              <a:rPr lang="en-US" b="0" i="0">
                <a:solidFill>
                  <a:srgbClr val="171717"/>
                </a:solidFill>
                <a:effectLst/>
                <a:latin typeface="Segoe UI" panose="020B0502040204020203" pitchFamily="34" charset="0"/>
              </a:rPr>
              <a:t>: Deliver technical solutions.</a:t>
            </a:r>
          </a:p>
          <a:p>
            <a:pPr algn="l">
              <a:buFont typeface="Arial" panose="020B0604020202020204" pitchFamily="34" charset="0"/>
              <a:buChar char="•"/>
            </a:pPr>
            <a:r>
              <a:rPr lang="en-US" b="0" i="0" u="sng">
                <a:solidFill>
                  <a:srgbClr val="171717"/>
                </a:solidFill>
                <a:effectLst/>
                <a:latin typeface="Segoe UI" panose="020B0502040204020203" pitchFamily="34" charset="0"/>
                <a:hlinkClick r:id="rId4"/>
              </a:rPr>
              <a:t>Cloud governance</a:t>
            </a:r>
            <a:r>
              <a:rPr lang="en-US" b="0" i="0">
                <a:solidFill>
                  <a:srgbClr val="171717"/>
                </a:solidFill>
                <a:effectLst/>
                <a:latin typeface="Segoe UI" panose="020B0502040204020203" pitchFamily="34" charset="0"/>
              </a:rPr>
              <a:t>: Manage risk.</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5"/>
              </a:rPr>
              <a:t>Central IT team</a:t>
            </a:r>
            <a:r>
              <a:rPr lang="en-US" b="0" i="0">
                <a:solidFill>
                  <a:srgbClr val="171717"/>
                </a:solidFill>
                <a:effectLst/>
                <a:latin typeface="Segoe UI" panose="020B0502040204020203" pitchFamily="34" charset="0"/>
              </a:rPr>
              <a:t>: Support from existing IT staff.</a:t>
            </a:r>
          </a:p>
          <a:p>
            <a:endParaRPr lang="en-US"/>
          </a:p>
          <a:p>
            <a:endParaRPr lang="en-US"/>
          </a:p>
          <a:p>
            <a:r>
              <a:rPr lang="de-DE"/>
              <a:t>
 </a:t>
            </a:r>
            <a:r>
              <a:rPr lang="de-DE" b="1"/>
              <a:t>Vorsicht</a:t>
            </a:r>
            <a:r>
              <a:rPr lang="de-DE"/>
              <a:t>
Obwohl dies </a:t>
            </a:r>
            <a:r>
              <a:rPr lang="de-DE" b="1"/>
              <a:t>ein gemeinsamer Reifeschritt </a:t>
            </a:r>
            <a:r>
              <a:rPr lang="de-DE"/>
              <a:t>ist, kann er ein </a:t>
            </a:r>
            <a:r>
              <a:rPr lang="de-DE" b="1"/>
              <a:t>hohes Risiko </a:t>
            </a:r>
            <a:r>
              <a:rPr lang="de-DE"/>
              <a:t>für die Annahme darstellen und möglicherweise Innovationen und </a:t>
            </a:r>
            <a:r>
              <a:rPr lang="de-DE" b="1"/>
              <a:t>Migrationsbemühungen blockieren</a:t>
            </a:r>
            <a:r>
              <a:rPr lang="de-DE"/>
              <a:t>, wenn sie nicht effektiv verwaltet werden. Im Abschnitt "Risiko" unten erfahren Sie, wie Sie das Risiko einer Zentralisierung zu einem kulturellen Antimuster mindern können.
</a:t>
            </a:r>
          </a:p>
          <a:p>
            <a:endParaRPr lang="de-DE"/>
          </a:p>
          <a:p>
            <a:pPr algn="l"/>
            <a:r>
              <a:rPr lang="en-US" b="0" i="0">
                <a:solidFill>
                  <a:srgbClr val="171717"/>
                </a:solidFill>
                <a:effectLst/>
                <a:latin typeface="Segoe UI" panose="020B0502040204020203" pitchFamily="34" charset="0"/>
              </a:rPr>
              <a:t>The skills needed to provide centralized IT functions could be provided by:</a:t>
            </a:r>
          </a:p>
          <a:p>
            <a:pPr algn="l">
              <a:buFont typeface="Arial" panose="020B0604020202020204" pitchFamily="34" charset="0"/>
              <a:buChar char="•"/>
            </a:pPr>
            <a:r>
              <a:rPr lang="en-US" b="0" i="0">
                <a:solidFill>
                  <a:srgbClr val="171717"/>
                </a:solidFill>
                <a:effectLst/>
                <a:latin typeface="Segoe UI" panose="020B0502040204020203" pitchFamily="34" charset="0"/>
              </a:rPr>
              <a:t>An existing central IT team</a:t>
            </a:r>
          </a:p>
          <a:p>
            <a:pPr algn="l">
              <a:buFont typeface="Arial" panose="020B0604020202020204" pitchFamily="34" charset="0"/>
              <a:buChar char="•"/>
            </a:pPr>
            <a:r>
              <a:rPr lang="en-US" b="0" i="0">
                <a:solidFill>
                  <a:srgbClr val="171717"/>
                </a:solidFill>
                <a:effectLst/>
                <a:latin typeface="Segoe UI" panose="020B0502040204020203" pitchFamily="34" charset="0"/>
              </a:rPr>
              <a:t>Enterprise architects</a:t>
            </a:r>
          </a:p>
          <a:p>
            <a:pPr algn="l">
              <a:buFont typeface="Arial" panose="020B0604020202020204" pitchFamily="34" charset="0"/>
              <a:buChar char="•"/>
            </a:pPr>
            <a:r>
              <a:rPr lang="en-US" b="0" i="0">
                <a:solidFill>
                  <a:srgbClr val="171717"/>
                </a:solidFill>
                <a:effectLst/>
                <a:latin typeface="Segoe UI" panose="020B0502040204020203" pitchFamily="34" charset="0"/>
              </a:rPr>
              <a:t>IT operations</a:t>
            </a:r>
          </a:p>
          <a:p>
            <a:pPr algn="l">
              <a:buFont typeface="Arial" panose="020B0604020202020204" pitchFamily="34" charset="0"/>
              <a:buChar char="•"/>
            </a:pPr>
            <a:r>
              <a:rPr lang="en-US" b="0" i="0">
                <a:solidFill>
                  <a:srgbClr val="171717"/>
                </a:solidFill>
                <a:effectLst/>
                <a:latin typeface="Segoe UI" panose="020B0502040204020203" pitchFamily="34" charset="0"/>
              </a:rPr>
              <a:t>IT governance</a:t>
            </a:r>
          </a:p>
          <a:p>
            <a:pPr algn="l">
              <a:buFont typeface="Arial" panose="020B0604020202020204" pitchFamily="34" charset="0"/>
              <a:buChar char="•"/>
            </a:pPr>
            <a:r>
              <a:rPr lang="en-US" b="0" i="0">
                <a:solidFill>
                  <a:srgbClr val="171717"/>
                </a:solidFill>
                <a:effectLst/>
                <a:latin typeface="Segoe UI" panose="020B0502040204020203" pitchFamily="34" charset="0"/>
              </a:rPr>
              <a:t>IT infrastructure</a:t>
            </a:r>
          </a:p>
          <a:p>
            <a:pPr algn="l">
              <a:buFont typeface="Arial" panose="020B0604020202020204" pitchFamily="34" charset="0"/>
              <a:buChar char="•"/>
            </a:pPr>
            <a:r>
              <a:rPr lang="en-US" b="0" i="0">
                <a:solidFill>
                  <a:srgbClr val="171717"/>
                </a:solidFill>
                <a:effectLst/>
                <a:latin typeface="Segoe UI" panose="020B0502040204020203" pitchFamily="34" charset="0"/>
              </a:rPr>
              <a:t>Networking</a:t>
            </a:r>
          </a:p>
          <a:p>
            <a:pPr algn="l">
              <a:buFont typeface="Arial" panose="020B0604020202020204" pitchFamily="34" charset="0"/>
              <a:buChar char="•"/>
            </a:pPr>
            <a:r>
              <a:rPr lang="en-US" b="0" i="0">
                <a:solidFill>
                  <a:srgbClr val="171717"/>
                </a:solidFill>
                <a:effectLst/>
                <a:latin typeface="Segoe UI" panose="020B0502040204020203" pitchFamily="34" charset="0"/>
              </a:rPr>
              <a:t>Identity</a:t>
            </a:r>
          </a:p>
          <a:p>
            <a:pPr algn="l">
              <a:buFont typeface="Arial" panose="020B0604020202020204" pitchFamily="34" charset="0"/>
              <a:buChar char="•"/>
            </a:pPr>
            <a:r>
              <a:rPr lang="en-US" b="0" i="0">
                <a:solidFill>
                  <a:srgbClr val="171717"/>
                </a:solidFill>
                <a:effectLst/>
                <a:latin typeface="Segoe UI" panose="020B0502040204020203" pitchFamily="34" charset="0"/>
              </a:rPr>
              <a:t>Virtualization</a:t>
            </a:r>
          </a:p>
          <a:p>
            <a:pPr algn="l">
              <a:buFont typeface="Arial" panose="020B0604020202020204" pitchFamily="34" charset="0"/>
              <a:buChar char="•"/>
            </a:pPr>
            <a:r>
              <a:rPr lang="en-US" b="0" i="0">
                <a:solidFill>
                  <a:srgbClr val="171717"/>
                </a:solidFill>
                <a:effectLst/>
                <a:latin typeface="Segoe UI" panose="020B0502040204020203" pitchFamily="34" charset="0"/>
              </a:rPr>
              <a:t>Business continuity and disaster recovery</a:t>
            </a:r>
          </a:p>
          <a:p>
            <a:pPr algn="l">
              <a:buFont typeface="Arial" panose="020B0604020202020204" pitchFamily="34" charset="0"/>
              <a:buChar char="•"/>
            </a:pPr>
            <a:r>
              <a:rPr lang="en-US" b="0" i="0">
                <a:solidFill>
                  <a:srgbClr val="171717"/>
                </a:solidFill>
                <a:effectLst/>
                <a:latin typeface="Segoe UI" panose="020B0502040204020203" pitchFamily="34" charset="0"/>
              </a:rPr>
              <a:t>Application owners within IT</a:t>
            </a:r>
          </a:p>
          <a:p>
            <a:endParaRPr lang="en-US"/>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09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3"/>
              </a:rPr>
              <a:t>Cloud strategy</a:t>
            </a:r>
            <a:r>
              <a:rPr lang="en-US" b="0" i="0">
                <a:solidFill>
                  <a:srgbClr val="171717"/>
                </a:solidFill>
                <a:effectLst/>
                <a:latin typeface="Segoe UI" panose="020B0502040204020203" pitchFamily="34" charset="0"/>
              </a:rPr>
              <a:t>: Align technical change to business needs.</a:t>
            </a:r>
            <a:br>
              <a:rPr lang="en-US" b="0" i="0">
                <a:solidFill>
                  <a:srgbClr val="171717"/>
                </a:solidFill>
                <a:effectLst/>
                <a:latin typeface="Segoe UI" panose="020B0502040204020203" pitchFamily="34" charset="0"/>
              </a:rPr>
            </a:br>
            <a:r>
              <a:rPr lang="en-US" b="0" i="0">
                <a:solidFill>
                  <a:srgbClr val="171717"/>
                </a:solidFill>
                <a:effectLst/>
                <a:latin typeface="Segoe UI" panose="020B0502040204020203" pitchFamily="34" charset="0"/>
              </a:rPr>
              <a:t>Finance</a:t>
            </a:r>
          </a:p>
          <a:p>
            <a:pPr algn="l">
              <a:buFont typeface="Arial" panose="020B0604020202020204" pitchFamily="34" charset="0"/>
              <a:buChar char="•"/>
            </a:pPr>
            <a:r>
              <a:rPr lang="en-US" b="0" i="0">
                <a:solidFill>
                  <a:srgbClr val="171717"/>
                </a:solidFill>
                <a:effectLst/>
                <a:latin typeface="Segoe UI" panose="020B0502040204020203" pitchFamily="34" charset="0"/>
              </a:rPr>
              <a:t>Line of business</a:t>
            </a:r>
          </a:p>
          <a:p>
            <a:pPr algn="l">
              <a:buFont typeface="Arial" panose="020B0604020202020204" pitchFamily="34" charset="0"/>
              <a:buChar char="•"/>
            </a:pPr>
            <a:r>
              <a:rPr lang="en-US" b="0" i="0">
                <a:solidFill>
                  <a:srgbClr val="171717"/>
                </a:solidFill>
                <a:effectLst/>
                <a:latin typeface="Segoe UI" panose="020B0502040204020203" pitchFamily="34" charset="0"/>
              </a:rPr>
              <a:t>Human resources</a:t>
            </a:r>
          </a:p>
          <a:p>
            <a:pPr algn="l">
              <a:buFont typeface="Arial" panose="020B0604020202020204" pitchFamily="34" charset="0"/>
              <a:buChar char="•"/>
            </a:pPr>
            <a:r>
              <a:rPr lang="en-US" b="0" i="0">
                <a:solidFill>
                  <a:srgbClr val="171717"/>
                </a:solidFill>
                <a:effectLst/>
                <a:latin typeface="Segoe UI" panose="020B0502040204020203" pitchFamily="34" charset="0"/>
              </a:rPr>
              <a:t>Operations</a:t>
            </a:r>
          </a:p>
          <a:p>
            <a:pPr algn="l">
              <a:buFont typeface="Arial" panose="020B0604020202020204" pitchFamily="34" charset="0"/>
              <a:buChar char="•"/>
            </a:pPr>
            <a:r>
              <a:rPr lang="en-US" b="0" i="0">
                <a:solidFill>
                  <a:srgbClr val="171717"/>
                </a:solidFill>
                <a:effectLst/>
                <a:latin typeface="Segoe UI" panose="020B0502040204020203" pitchFamily="34" charset="0"/>
              </a:rPr>
              <a:t>Enterprise architecture</a:t>
            </a:r>
          </a:p>
          <a:p>
            <a:pPr algn="l">
              <a:buFont typeface="Arial" panose="020B0604020202020204" pitchFamily="34" charset="0"/>
              <a:buChar char="•"/>
            </a:pPr>
            <a:r>
              <a:rPr lang="en-US" b="0" i="0">
                <a:solidFill>
                  <a:srgbClr val="171717"/>
                </a:solidFill>
                <a:effectLst/>
                <a:latin typeface="Segoe UI" panose="020B0502040204020203" pitchFamily="34" charset="0"/>
              </a:rPr>
              <a:t>IT infrastructure</a:t>
            </a:r>
          </a:p>
          <a:p>
            <a:pPr algn="l">
              <a:buFont typeface="Arial" panose="020B0604020202020204" pitchFamily="34" charset="0"/>
              <a:buChar char="•"/>
            </a:pPr>
            <a:r>
              <a:rPr lang="en-US" b="0" i="0">
                <a:solidFill>
                  <a:srgbClr val="171717"/>
                </a:solidFill>
                <a:effectLst/>
                <a:latin typeface="Segoe UI" panose="020B0502040204020203" pitchFamily="34" charset="0"/>
              </a:rPr>
              <a:t>Application groups</a:t>
            </a:r>
          </a:p>
          <a:p>
            <a:pPr algn="l">
              <a:buFont typeface="Arial" panose="020B0604020202020204" pitchFamily="34" charset="0"/>
              <a:buChar char="•"/>
            </a:pPr>
            <a:r>
              <a:rPr lang="en-US" b="0" i="0">
                <a:solidFill>
                  <a:srgbClr val="171717"/>
                </a:solidFill>
                <a:effectLst/>
                <a:latin typeface="Segoe UI" panose="020B0502040204020203" pitchFamily="34" charset="0"/>
              </a:rPr>
              <a:t>Project managers (often with agile project management experience)</a:t>
            </a:r>
          </a:p>
          <a:p>
            <a:pPr algn="l">
              <a:buFont typeface="Arial" panose="020B0604020202020204" pitchFamily="34" charset="0"/>
              <a:buNone/>
            </a:pPr>
            <a:endParaRPr lang="en-US" b="0" i="0" u="none" strike="noStrike">
              <a:solidFill>
                <a:srgbClr val="171717"/>
              </a:solidFill>
              <a:effectLst/>
              <a:latin typeface="Segoe UI" panose="020B0502040204020203" pitchFamily="34" charset="0"/>
              <a:hlinkClick r:id="" action="ppaction://noaction"/>
            </a:endParaRP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 action="ppaction://noaction"/>
              </a:rPr>
              <a:t>Cloud operations</a:t>
            </a:r>
            <a:r>
              <a:rPr lang="en-US" b="0" i="0">
                <a:solidFill>
                  <a:srgbClr val="171717"/>
                </a:solidFill>
                <a:effectLst/>
                <a:latin typeface="Segoe UI" panose="020B0502040204020203" pitchFamily="34" charset="0"/>
              </a:rPr>
              <a:t>: Support and operate adopted solutions.</a:t>
            </a:r>
          </a:p>
          <a:p>
            <a:pPr algn="l"/>
            <a:r>
              <a:rPr lang="en-US" b="0" i="0">
                <a:solidFill>
                  <a:srgbClr val="171717"/>
                </a:solidFill>
                <a:effectLst/>
                <a:latin typeface="Segoe UI" panose="020B0502040204020203" pitchFamily="34" charset="0"/>
              </a:rPr>
              <a:t>The skills needed to provide cloud operations functions can be provided by:</a:t>
            </a:r>
          </a:p>
          <a:p>
            <a:pPr algn="l">
              <a:buFont typeface="Arial" panose="020B0604020202020204" pitchFamily="34" charset="0"/>
              <a:buChar char="•"/>
            </a:pPr>
            <a:r>
              <a:rPr lang="en-US" b="0" i="0">
                <a:solidFill>
                  <a:srgbClr val="171717"/>
                </a:solidFill>
                <a:effectLst/>
                <a:latin typeface="Segoe UI" panose="020B0502040204020203" pitchFamily="34" charset="0"/>
              </a:rPr>
              <a:t>IT operations</a:t>
            </a:r>
          </a:p>
          <a:p>
            <a:pPr algn="l">
              <a:buFont typeface="Arial" panose="020B0604020202020204" pitchFamily="34" charset="0"/>
              <a:buChar char="•"/>
            </a:pPr>
            <a:r>
              <a:rPr lang="en-US" b="0" i="0">
                <a:solidFill>
                  <a:srgbClr val="171717"/>
                </a:solidFill>
                <a:effectLst/>
                <a:latin typeface="Segoe UI" panose="020B0502040204020203" pitchFamily="34" charset="0"/>
              </a:rPr>
              <a:t>Outsource IT operations vendors</a:t>
            </a:r>
          </a:p>
          <a:p>
            <a:pPr algn="l">
              <a:buFont typeface="Arial" panose="020B0604020202020204" pitchFamily="34" charset="0"/>
              <a:buChar char="•"/>
            </a:pPr>
            <a:r>
              <a:rPr lang="en-US" b="0" i="0">
                <a:solidFill>
                  <a:srgbClr val="171717"/>
                </a:solidFill>
                <a:effectLst/>
                <a:latin typeface="Segoe UI" panose="020B0502040204020203" pitchFamily="34" charset="0"/>
              </a:rPr>
              <a:t>Cloud service providers</a:t>
            </a:r>
          </a:p>
          <a:p>
            <a:pPr algn="l">
              <a:buFont typeface="Arial" panose="020B0604020202020204" pitchFamily="34" charset="0"/>
              <a:buChar char="•"/>
            </a:pPr>
            <a:r>
              <a:rPr lang="en-US" b="0" i="0">
                <a:solidFill>
                  <a:srgbClr val="171717"/>
                </a:solidFill>
                <a:effectLst/>
                <a:latin typeface="Segoe UI" panose="020B0502040204020203" pitchFamily="34" charset="0"/>
              </a:rPr>
              <a:t>Cloud-managed service providers</a:t>
            </a:r>
          </a:p>
          <a:p>
            <a:pPr algn="l">
              <a:buFont typeface="Arial" panose="020B0604020202020204" pitchFamily="34" charset="0"/>
              <a:buChar char="•"/>
            </a:pPr>
            <a:r>
              <a:rPr lang="en-US" b="0" i="0">
                <a:solidFill>
                  <a:srgbClr val="171717"/>
                </a:solidFill>
                <a:effectLst/>
                <a:latin typeface="Segoe UI" panose="020B0502040204020203" pitchFamily="34" charset="0"/>
              </a:rPr>
              <a:t>Application-specific operations teams</a:t>
            </a:r>
          </a:p>
          <a:p>
            <a:pPr algn="l">
              <a:buFont typeface="Arial" panose="020B0604020202020204" pitchFamily="34" charset="0"/>
              <a:buChar char="•"/>
            </a:pPr>
            <a:r>
              <a:rPr lang="en-US" b="0" i="0">
                <a:solidFill>
                  <a:srgbClr val="171717"/>
                </a:solidFill>
                <a:effectLst/>
                <a:latin typeface="Segoe UI" panose="020B0502040204020203" pitchFamily="34" charset="0"/>
              </a:rPr>
              <a:t>Business application operations teams</a:t>
            </a:r>
          </a:p>
          <a:p>
            <a:pPr algn="l">
              <a:buFont typeface="Arial" panose="020B0604020202020204" pitchFamily="34" charset="0"/>
              <a:buChar char="•"/>
            </a:pPr>
            <a:r>
              <a:rPr lang="en-US" b="0" i="0">
                <a:solidFill>
                  <a:srgbClr val="171717"/>
                </a:solidFill>
                <a:effectLst/>
                <a:latin typeface="Segoe UI" panose="020B0502040204020203" pitchFamily="34" charset="0"/>
              </a:rPr>
              <a:t>DevOps teams</a:t>
            </a:r>
          </a:p>
          <a:p>
            <a:pPr algn="l">
              <a:buFont typeface="Arial" panose="020B0604020202020204" pitchFamily="34" charset="0"/>
              <a:buChar char="•"/>
            </a:pPr>
            <a:r>
              <a:rPr lang="en-US" b="1" i="0" err="1">
                <a:solidFill>
                  <a:srgbClr val="171717"/>
                </a:solidFill>
                <a:effectLst/>
                <a:latin typeface="Segoe UI" panose="020B0502040204020203" pitchFamily="34" charset="0"/>
              </a:rPr>
              <a:t>IaC</a:t>
            </a:r>
            <a:r>
              <a:rPr lang="en-US" b="1" i="0">
                <a:solidFill>
                  <a:srgbClr val="171717"/>
                </a:solidFill>
                <a:effectLst/>
                <a:latin typeface="Segoe UI" panose="020B0502040204020203" pitchFamily="34" charset="0"/>
              </a:rPr>
              <a:t>, Pipelines…</a:t>
            </a:r>
          </a:p>
          <a:p>
            <a:endParaRPr lang="en-US"/>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4"/>
              </a:rPr>
              <a:t>Cloud adoption</a:t>
            </a:r>
            <a:r>
              <a:rPr lang="en-US" b="0" i="0">
                <a:solidFill>
                  <a:srgbClr val="171717"/>
                </a:solidFill>
                <a:effectLst/>
                <a:latin typeface="Segoe UI" panose="020B0502040204020203" pitchFamily="34" charset="0"/>
              </a:rPr>
              <a:t>: Deliver technical solutions.</a:t>
            </a:r>
          </a:p>
          <a:p>
            <a:pPr algn="l">
              <a:buFont typeface="Arial" panose="020B0604020202020204" pitchFamily="34" charset="0"/>
              <a:buChar char="•"/>
            </a:pPr>
            <a:r>
              <a:rPr lang="en-US" b="0" i="0" u="sng">
                <a:solidFill>
                  <a:srgbClr val="171717"/>
                </a:solidFill>
                <a:effectLst/>
                <a:latin typeface="Segoe UI" panose="020B0502040204020203" pitchFamily="34" charset="0"/>
                <a:hlinkClick r:id="rId5"/>
              </a:rPr>
              <a:t>Cloud governance</a:t>
            </a:r>
            <a:r>
              <a:rPr lang="en-US" b="0" i="0">
                <a:solidFill>
                  <a:srgbClr val="171717"/>
                </a:solidFill>
                <a:effectLst/>
                <a:latin typeface="Segoe UI" panose="020B0502040204020203" pitchFamily="34" charset="0"/>
              </a:rPr>
              <a:t>: Manage risk.</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6"/>
              </a:rPr>
              <a:t>Central IT team</a:t>
            </a:r>
            <a:r>
              <a:rPr lang="en-US" b="0" i="0">
                <a:solidFill>
                  <a:srgbClr val="171717"/>
                </a:solidFill>
                <a:effectLst/>
                <a:latin typeface="Segoe UI" panose="020B0502040204020203" pitchFamily="34" charset="0"/>
              </a:rPr>
              <a:t>: Support from existing IT staff.</a:t>
            </a:r>
          </a:p>
          <a:p>
            <a:endParaRPr lang="en-US"/>
          </a:p>
          <a:p>
            <a:endParaRPr lang="en-US"/>
          </a:p>
          <a:p>
            <a:r>
              <a:rPr lang="en-US"/>
              <a:t>https://docs.microsoft.com/en-us/azure/cloud-adoption-framework/organize/cloud-strategy</a:t>
            </a:r>
          </a:p>
          <a:p>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18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3"/>
              </a:rPr>
              <a:t>Cloud strategy</a:t>
            </a:r>
            <a:r>
              <a:rPr lang="en-US" b="0" i="0">
                <a:solidFill>
                  <a:srgbClr val="171717"/>
                </a:solidFill>
                <a:effectLst/>
                <a:latin typeface="Segoe UI" panose="020B0502040204020203" pitchFamily="34" charset="0"/>
              </a:rPr>
              <a:t>: Align technical change to business needs.</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4"/>
              </a:rPr>
              <a:t>Cloud adoption</a:t>
            </a:r>
            <a:r>
              <a:rPr lang="en-US" b="0" i="0">
                <a:solidFill>
                  <a:srgbClr val="171717"/>
                </a:solidFill>
                <a:effectLst/>
                <a:latin typeface="Segoe UI" panose="020B0502040204020203" pitchFamily="34" charset="0"/>
              </a:rPr>
              <a:t>: Deliver technical solutions.</a:t>
            </a:r>
          </a:p>
          <a:p>
            <a:pPr algn="l">
              <a:buFont typeface="Arial" panose="020B0604020202020204" pitchFamily="34" charset="0"/>
              <a:buChar char="•"/>
            </a:pPr>
            <a:r>
              <a:rPr lang="en-US" b="0" i="0" u="sng">
                <a:solidFill>
                  <a:srgbClr val="171717"/>
                </a:solidFill>
                <a:effectLst/>
                <a:latin typeface="Segoe UI" panose="020B0502040204020203" pitchFamily="34" charset="0"/>
                <a:hlinkClick r:id="rId5"/>
              </a:rPr>
              <a:t>Cloud governance</a:t>
            </a:r>
            <a:r>
              <a:rPr lang="en-US" b="0" i="0">
                <a:solidFill>
                  <a:srgbClr val="171717"/>
                </a:solidFill>
                <a:effectLst/>
                <a:latin typeface="Segoe UI" panose="020B0502040204020203" pitchFamily="34" charset="0"/>
              </a:rPr>
              <a:t>: Manage risk.</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6"/>
              </a:rPr>
              <a:t>Cloud operations</a:t>
            </a:r>
            <a:r>
              <a:rPr lang="en-US" b="0" i="0">
                <a:solidFill>
                  <a:srgbClr val="171717"/>
                </a:solidFill>
                <a:effectLst/>
                <a:latin typeface="Segoe UI" panose="020B0502040204020203" pitchFamily="34" charset="0"/>
              </a:rPr>
              <a:t>: Support and operate adopted solutions.</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7"/>
              </a:rPr>
              <a:t>Cloud platform</a:t>
            </a:r>
            <a:r>
              <a:rPr lang="en-US" b="0" i="0">
                <a:solidFill>
                  <a:srgbClr val="171717"/>
                </a:solidFill>
                <a:effectLst/>
                <a:latin typeface="Segoe UI" panose="020B0502040204020203" pitchFamily="34" charset="0"/>
              </a:rPr>
              <a:t>: Operate and mature the platform.</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8"/>
              </a:rPr>
              <a:t>Cloud automation</a:t>
            </a:r>
            <a:r>
              <a:rPr lang="en-US" b="0" i="0">
                <a:solidFill>
                  <a:srgbClr val="171717"/>
                </a:solidFill>
                <a:effectLst/>
                <a:latin typeface="Segoe UI" panose="020B0502040204020203" pitchFamily="34" charset="0"/>
              </a:rPr>
              <a:t>: Accelerate adoption and innovation.</a:t>
            </a:r>
          </a:p>
          <a:p>
            <a:pPr algn="l">
              <a:buFont typeface="Arial" panose="020B0604020202020204" pitchFamily="34" charset="0"/>
              <a:buChar char="•"/>
            </a:pPr>
            <a:r>
              <a:rPr lang="en-US" b="0" i="0" u="none" strike="noStrike">
                <a:solidFill>
                  <a:srgbClr val="171717"/>
                </a:solidFill>
                <a:effectLst/>
                <a:latin typeface="Segoe UI" panose="020B0502040204020203" pitchFamily="34" charset="0"/>
                <a:hlinkClick r:id="rId9"/>
              </a:rPr>
              <a:t>Cloud security</a:t>
            </a:r>
            <a:r>
              <a:rPr lang="en-US" b="0" i="0">
                <a:solidFill>
                  <a:srgbClr val="171717"/>
                </a:solidFill>
                <a:effectLst/>
                <a:latin typeface="Segoe UI" panose="020B0502040204020203" pitchFamily="34" charset="0"/>
              </a:rPr>
              <a:t>: Manage information security risk.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u="none" strike="noStrike">
                <a:solidFill>
                  <a:srgbClr val="171717"/>
                </a:solidFill>
                <a:effectLst/>
                <a:latin typeface="Segoe UI" panose="020B0502040204020203" pitchFamily="34" charset="0"/>
                <a:hlinkClick r:id="rId10"/>
              </a:rPr>
              <a:t>Cloud center of excellence</a:t>
            </a:r>
            <a:r>
              <a:rPr lang="en-US" b="0" i="0">
                <a:solidFill>
                  <a:srgbClr val="171717"/>
                </a:solidFill>
                <a:effectLst/>
                <a:latin typeface="Segoe UI" panose="020B0502040204020203" pitchFamily="34" charset="0"/>
              </a:rPr>
              <a:t>: Improve quality, speed, and resiliency of adoption.</a:t>
            </a:r>
          </a:p>
          <a:p>
            <a:r>
              <a:rPr lang="de-DE"/>
              <a:t>Ziel des CCoE ist es,
Helfen Sie beim </a:t>
            </a:r>
            <a:r>
              <a:rPr lang="de-DE" b="1"/>
              <a:t>Aufbau einer modernen IT-Organisation </a:t>
            </a:r>
            <a:r>
              <a:rPr lang="de-DE"/>
              <a:t>durch </a:t>
            </a:r>
            <a:r>
              <a:rPr lang="de-DE" b="1"/>
              <a:t>agile Ansätze </a:t>
            </a:r>
            <a:r>
              <a:rPr lang="de-DE"/>
              <a:t>zur Erfassung und Implementierung von Geschäftsanforderungen.
Verwenden Sie </a:t>
            </a:r>
            <a:r>
              <a:rPr lang="de-DE" b="1"/>
              <a:t>wiederverwendbare Bereitstellungspakete, die mit Sicherheits-, Compliance- und Dienstverwaltungsrichtlinien</a:t>
            </a:r>
            <a:r>
              <a:rPr lang="de-DE"/>
              <a:t> übereinstimmen.
Verwalten Sie eine </a:t>
            </a:r>
            <a:r>
              <a:rPr lang="de-DE" b="1"/>
              <a:t>funktionsfähige Azure-Plattform in Übereinstimmung mit den betrieblichen Verfahre</a:t>
            </a:r>
            <a:r>
              <a:rPr lang="de-DE"/>
              <a:t>n.
Überprüfen und genehmigen Sie die Verwendung von Cloud-nativen Tools.
</a:t>
            </a:r>
            <a:r>
              <a:rPr lang="de-DE" b="1"/>
              <a:t>Standardisieren und automatisieren </a:t>
            </a:r>
            <a:r>
              <a:rPr lang="de-DE"/>
              <a:t>Sie im Laufe der Zeit häufig benötigte Plattformkomponenten und -lösungen.
</a:t>
            </a:r>
            <a:endParaRPr lang="en-US"/>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40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7227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72270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22</a:t>
            </a:fld>
            <a:endParaRPr lang="en-US"/>
          </a:p>
        </p:txBody>
      </p:sp>
    </p:spTree>
    <p:extLst>
      <p:ext uri="{BB962C8B-B14F-4D97-AF65-F5344CB8AC3E}">
        <p14:creationId xmlns:p14="http://schemas.microsoft.com/office/powerpoint/2010/main" val="2938875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23</a:t>
            </a:fld>
            <a:endParaRPr lang="en-US"/>
          </a:p>
        </p:txBody>
      </p:sp>
    </p:spTree>
    <p:extLst>
      <p:ext uri="{BB962C8B-B14F-4D97-AF65-F5344CB8AC3E}">
        <p14:creationId xmlns:p14="http://schemas.microsoft.com/office/powerpoint/2010/main" val="55987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840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24</a:t>
            </a:fld>
            <a:endParaRPr lang="en-US"/>
          </a:p>
        </p:txBody>
      </p:sp>
    </p:spTree>
    <p:extLst>
      <p:ext uri="{BB962C8B-B14F-4D97-AF65-F5344CB8AC3E}">
        <p14:creationId xmlns:p14="http://schemas.microsoft.com/office/powerpoint/2010/main" val="3879130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25</a:t>
            </a:fld>
            <a:endParaRPr lang="en-US"/>
          </a:p>
        </p:txBody>
      </p:sp>
    </p:spTree>
    <p:extLst>
      <p:ext uri="{BB962C8B-B14F-4D97-AF65-F5344CB8AC3E}">
        <p14:creationId xmlns:p14="http://schemas.microsoft.com/office/powerpoint/2010/main" val="3879130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26</a:t>
            </a:fld>
            <a:endParaRPr lang="en-US"/>
          </a:p>
        </p:txBody>
      </p:sp>
    </p:spTree>
    <p:extLst>
      <p:ext uri="{BB962C8B-B14F-4D97-AF65-F5344CB8AC3E}">
        <p14:creationId xmlns:p14="http://schemas.microsoft.com/office/powerpoint/2010/main" val="387913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27</a:t>
            </a:fld>
            <a:endParaRPr lang="en-US"/>
          </a:p>
        </p:txBody>
      </p:sp>
    </p:spTree>
    <p:extLst>
      <p:ext uri="{BB962C8B-B14F-4D97-AF65-F5344CB8AC3E}">
        <p14:creationId xmlns:p14="http://schemas.microsoft.com/office/powerpoint/2010/main" val="3879130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28</a:t>
            </a:fld>
            <a:endParaRPr lang="en-US"/>
          </a:p>
        </p:txBody>
      </p:sp>
    </p:spTree>
    <p:extLst>
      <p:ext uri="{BB962C8B-B14F-4D97-AF65-F5344CB8AC3E}">
        <p14:creationId xmlns:p14="http://schemas.microsoft.com/office/powerpoint/2010/main" val="134591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29</a:t>
            </a:fld>
            <a:endParaRPr lang="en-US"/>
          </a:p>
        </p:txBody>
      </p:sp>
    </p:spTree>
    <p:extLst>
      <p:ext uri="{BB962C8B-B14F-4D97-AF65-F5344CB8AC3E}">
        <p14:creationId xmlns:p14="http://schemas.microsoft.com/office/powerpoint/2010/main" val="2060148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655013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72270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08237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0105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5703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93388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223171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36</a:t>
            </a:fld>
            <a:endParaRPr lang="en-US"/>
          </a:p>
        </p:txBody>
      </p:sp>
    </p:spTree>
    <p:extLst>
      <p:ext uri="{BB962C8B-B14F-4D97-AF65-F5344CB8AC3E}">
        <p14:creationId xmlns:p14="http://schemas.microsoft.com/office/powerpoint/2010/main" val="2938875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8D6EA27B-E920-445D-8460-A5161FDA4080}" type="slidenum">
              <a:rPr lang="en-US" smtClean="0"/>
              <a:t>37</a:t>
            </a:fld>
            <a:endParaRPr lang="en-US"/>
          </a:p>
        </p:txBody>
      </p:sp>
    </p:spTree>
    <p:extLst>
      <p:ext uri="{BB962C8B-B14F-4D97-AF65-F5344CB8AC3E}">
        <p14:creationId xmlns:p14="http://schemas.microsoft.com/office/powerpoint/2010/main" val="293887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52533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4439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558176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373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100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4328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7.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2.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22.emf"/></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22.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2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41.png"/><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image" Target="../media/image40.emf"/><Relationship Id="rId4" Type="http://schemas.openxmlformats.org/officeDocument/2006/relationships/oleObject" Target="../embeddings/oleObject1.bin"/></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4105157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2090178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263157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56692614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96023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41830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846846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215787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4064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03561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979233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20440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2498374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9703532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15516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8484542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506511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796680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8248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002294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205107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412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809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79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3"/>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6845"/>
            <a:ext cx="3703321"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40" lvl="1" indent="-28564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6845"/>
            <a:ext cx="3703321" cy="270885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marL="285640" lvl="1" indent="-285640">
              <a:buFont typeface="Arial" panose="020B0604020202020204" pitchFamily="34" charset="0"/>
              <a:buChar char="•"/>
            </a:pPr>
            <a:r>
              <a:rPr lang="en-US"/>
              <a:t>Body copy Segoe Regular 14</a:t>
            </a:r>
          </a:p>
          <a:p>
            <a:pPr marL="285640" lvl="1" indent="-285640">
              <a:buFont typeface="Arial" panose="020B0604020202020204" pitchFamily="34" charset="0"/>
              <a:buChar char="•"/>
            </a:pPr>
            <a:r>
              <a:rPr lang="en-US"/>
              <a:t>Lorem ipsum dolor sit </a:t>
            </a:r>
            <a:r>
              <a:rPr lang="en-US" err="1"/>
              <a:t>amet</a:t>
            </a:r>
            <a:r>
              <a:rPr lang="en-US"/>
              <a:t>, </a:t>
            </a:r>
            <a:r>
              <a:rPr lang="en-US" err="1"/>
              <a:t>consectetur</a:t>
            </a:r>
            <a:endParaRPr lang="en-US"/>
          </a:p>
          <a:p>
            <a:pPr marL="285640" lvl="1" indent="-28564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40" lvl="1" indent="-28564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40" lvl="1" indent="-28564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40" lvl="1" indent="-28564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40" lvl="1" indent="-28564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40" lvl="1" indent="-28564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291233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600059" y="414490"/>
            <a:ext cx="11239464" cy="56502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7072220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50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6479782"/>
      </p:ext>
    </p:extLst>
  </p:cSld>
  <p:clrMapOvr>
    <a:masterClrMapping/>
  </p:clrMapOvr>
  <p:transition>
    <p:fade/>
  </p:transition>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41906"/>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33720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070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59339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8"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3"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95914" y="597350"/>
            <a:ext cx="1393642" cy="298533"/>
          </a:xfrm>
          <a:prstGeom prst="rect">
            <a:avLst/>
          </a:prstGeom>
        </p:spPr>
      </p:pic>
    </p:spTree>
    <p:extLst>
      <p:ext uri="{BB962C8B-B14F-4D97-AF65-F5344CB8AC3E}">
        <p14:creationId xmlns:p14="http://schemas.microsoft.com/office/powerpoint/2010/main" val="1788770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4"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2"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22068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86903" y="3032206"/>
            <a:ext cx="9823498" cy="672772"/>
          </a:xfrm>
          <a:noFill/>
        </p:spPr>
        <p:txBody>
          <a:bodyPr lIns="0" tIns="0" rIns="0" bIns="182880" anchor="t" anchorCtr="0"/>
          <a:lstStyle>
            <a:lvl1pPr>
              <a:defRPr sz="3672" strike="noStrike" spc="-50"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67865" y="53431"/>
            <a:ext cx="3468611" cy="6887664"/>
          </a:xfrm>
          <a:prstGeom prst="rect">
            <a:avLst/>
          </a:prstGeom>
        </p:spPr>
      </p:pic>
    </p:spTree>
    <p:extLst>
      <p:ext uri="{BB962C8B-B14F-4D97-AF65-F5344CB8AC3E}">
        <p14:creationId xmlns:p14="http://schemas.microsoft.com/office/powerpoint/2010/main" val="60686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lvl="0"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3"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8" y="481923"/>
            <a:ext cx="1362456" cy="194066"/>
          </a:xfrm>
          <a:prstGeom prst="rect">
            <a:avLst/>
          </a:prstGeom>
        </p:spPr>
      </p:pic>
    </p:spTree>
    <p:extLst>
      <p:ext uri="{BB962C8B-B14F-4D97-AF65-F5344CB8AC3E}">
        <p14:creationId xmlns:p14="http://schemas.microsoft.com/office/powerpoint/2010/main" val="4035383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9"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lvl="0"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3"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8" y="481923"/>
            <a:ext cx="1362456" cy="194066"/>
          </a:xfrm>
          <a:prstGeom prst="rect">
            <a:avLst/>
          </a:prstGeom>
        </p:spPr>
      </p:pic>
    </p:spTree>
    <p:extLst>
      <p:ext uri="{BB962C8B-B14F-4D97-AF65-F5344CB8AC3E}">
        <p14:creationId xmlns:p14="http://schemas.microsoft.com/office/powerpoint/2010/main" val="38730507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1192215"/>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5"/>
            <a:ext cx="3914774" cy="3862387"/>
          </a:xfrm>
        </p:spPr>
        <p:txBody>
          <a:bodyPr wrap="square" lIns="0" tIns="0" rIns="0" bIns="0">
            <a:noAutofit/>
          </a:bodyPr>
          <a:lstStyle>
            <a:lvl1pPr marL="0" indent="0" defTabSz="517432">
              <a:spcAft>
                <a:spcPts val="500"/>
              </a:spcAft>
              <a:buNone/>
              <a:defRPr sz="1800" spc="0" baseline="0">
                <a:solidFill>
                  <a:schemeClr val="tx2"/>
                </a:solidFill>
              </a:defRPr>
            </a:lvl1pPr>
            <a:lvl2pPr marL="228560" indent="0">
              <a:buNone/>
              <a:defRPr sz="1800"/>
            </a:lvl2pPr>
            <a:lvl3pPr marL="457117" indent="0">
              <a:buNone/>
              <a:defRPr sz="1800"/>
            </a:lvl3pPr>
            <a:lvl4pPr marL="685677" indent="0">
              <a:buNone/>
              <a:defRPr sz="1800"/>
            </a:lvl4pPr>
            <a:lvl5pPr marL="914235"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60125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40" y="1961081"/>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7" indent="0">
              <a:buNone/>
              <a:defRPr/>
            </a:lvl3pPr>
            <a:lvl4pPr marL="685677" indent="0">
              <a:buNone/>
              <a:defRPr/>
            </a:lvl4pPr>
            <a:lvl5pPr marL="914235"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40" y="3214124"/>
            <a:ext cx="11533187"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7" indent="0">
              <a:buNone/>
              <a:defRPr/>
            </a:lvl3pPr>
            <a:lvl4pPr marL="685677" indent="0">
              <a:buNone/>
              <a:defRPr/>
            </a:lvl4pPr>
            <a:lvl5pPr marL="914235"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40" y="4439603"/>
            <a:ext cx="11533187" cy="338554"/>
          </a:xfrm>
        </p:spPr>
        <p:txBody>
          <a:bodyPr lIns="0" tIns="0" rIns="0" bIns="0"/>
          <a:lstStyle>
            <a:lvl1pPr marL="0" indent="0">
              <a:lnSpc>
                <a:spcPts val="1199"/>
              </a:lnSpc>
              <a:spcBef>
                <a:spcPts val="0"/>
              </a:spcBef>
              <a:buNone/>
              <a:defRPr sz="1001" spc="0">
                <a:solidFill>
                  <a:schemeClr val="tx1"/>
                </a:solidFill>
              </a:defRPr>
            </a:lvl1pPr>
            <a:lvl2pPr marL="0" indent="0">
              <a:lnSpc>
                <a:spcPct val="100000"/>
              </a:lnSpc>
              <a:spcBef>
                <a:spcPts val="0"/>
              </a:spcBef>
              <a:buNone/>
              <a:defRPr sz="1001" spc="0">
                <a:solidFill>
                  <a:schemeClr val="tx1"/>
                </a:solidFill>
              </a:defRPr>
            </a:lvl2pPr>
            <a:lvl3pPr marL="457117" indent="0">
              <a:buNone/>
              <a:defRPr/>
            </a:lvl3pPr>
            <a:lvl4pPr marL="685677"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701228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40" y="1960862"/>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8" marR="0" indent="-285698" algn="l" defTabSz="932574"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7" indent="0">
              <a:buNone/>
              <a:defRPr/>
            </a:lvl3pPr>
            <a:lvl4pPr marL="685677" indent="0">
              <a:buNone/>
              <a:defRPr/>
            </a:lvl4pPr>
            <a:lvl5pPr marL="914235" indent="0">
              <a:buNone/>
              <a:defRPr/>
            </a:lvl5pPr>
          </a:lstStyle>
          <a:p>
            <a:pPr lvl="0"/>
            <a:r>
              <a:rPr lang="en-US"/>
              <a:t>Paragraph title Segoe UI </a:t>
            </a:r>
            <a:r>
              <a:rPr lang="en-US" err="1"/>
              <a:t>Semibold</a:t>
            </a:r>
            <a:r>
              <a:rPr lang="en-US"/>
              <a:t> 14/18</a:t>
            </a:r>
          </a:p>
          <a:p>
            <a:pPr marL="285698" marR="0" lvl="1" indent="-285698" algn="l" defTabSz="932574"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8" marR="0" lvl="1" indent="-285698" algn="l" defTabSz="932574"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136497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40" y="2410678"/>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40" y="2410678"/>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95237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2"/>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40"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2"/>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1"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057859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40" y="2201865"/>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40" y="3230883"/>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1" y="3230881"/>
            <a:ext cx="172720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60" y="3230881"/>
            <a:ext cx="172720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04"/>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5"/>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1" y="2201865"/>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5"/>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60" y="2201865"/>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5"/>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40"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90"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40"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5"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7"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9" y="2065340"/>
            <a:ext cx="261936" cy="263525"/>
          </a:xfrm>
        </p:spPr>
        <p:txBody>
          <a:bodyPr tIns="0" bIns="0"/>
          <a:lstStyle>
            <a:lvl1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30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30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127536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01990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98969" y="2196681"/>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2080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98969" y="2196681"/>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36075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597449"/>
            <a:ext cx="3247476" cy="5796389"/>
          </a:xfrm>
        </p:spPr>
        <p:txBody>
          <a:bodyPr anchor="ctr" anchorCtr="0"/>
          <a:lstStyle>
            <a:lvl1pPr>
              <a:defRPr sz="408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5037338" y="597450"/>
            <a:ext cx="6803399" cy="627807"/>
          </a:xfrm>
        </p:spPr>
        <p:txBody>
          <a:bodyPr anchor="t"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5037340" y="1518330"/>
            <a:ext cx="6799079" cy="307777"/>
          </a:xfrm>
        </p:spPr>
        <p:txBody>
          <a:bodyPr wrap="square" lIns="0" tIns="0" rIns="0" bIns="0">
            <a:spAutoFit/>
          </a:bodyPr>
          <a:lstStyle>
            <a:lvl1pPr marL="0" indent="0">
              <a:lnSpc>
                <a:spcPts val="2400"/>
              </a:lnSpc>
              <a:buNone/>
              <a:defRPr sz="2000" b="0" i="0">
                <a:solidFill>
                  <a:schemeClr val="tx1"/>
                </a:solidFill>
                <a:latin typeface="+mn-lt"/>
              </a:defRPr>
            </a:lvl1pPr>
            <a:lvl2pPr marL="228560" indent="0">
              <a:buNone/>
              <a:defRPr/>
            </a:lvl2pPr>
            <a:lvl3pPr marL="457117" indent="0">
              <a:buNone/>
              <a:defRPr/>
            </a:lvl3pPr>
            <a:lvl4pPr marL="685677" indent="0">
              <a:buNone/>
              <a:defRPr/>
            </a:lvl4pPr>
            <a:lvl5pPr marL="914235"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5037338" y="2318747"/>
            <a:ext cx="6799078" cy="1829603"/>
          </a:xfrm>
        </p:spPr>
        <p:txBody>
          <a:bodyPr lIns="0" tIns="0" rIns="0" bIns="0"/>
          <a:lstStyle>
            <a:lvl1pPr marL="285698" indent="-285698">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7" indent="0">
              <a:buNone/>
              <a:defRPr/>
            </a:lvl3pPr>
            <a:lvl4pPr marL="685677" indent="0">
              <a:buNone/>
              <a:defRPr/>
            </a:lvl4pPr>
            <a:lvl5pPr marL="91423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193658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40" y="632781"/>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8"/>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40" y="1960862"/>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60" indent="0">
              <a:buNone/>
              <a:defRPr/>
            </a:lvl2pPr>
            <a:lvl3pPr marL="457117" indent="0">
              <a:buNone/>
              <a:defRPr/>
            </a:lvl3pPr>
            <a:lvl4pPr marL="685677" indent="0">
              <a:buNone/>
              <a:defRPr/>
            </a:lvl4pPr>
            <a:lvl5pPr marL="91423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75368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40" y="2201865"/>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9" y="2201865"/>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5"/>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40" y="5026024"/>
            <a:ext cx="3690937"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5" y="5026024"/>
            <a:ext cx="3690937"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249466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0" y="1961081"/>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60" indent="0">
              <a:buNone/>
              <a:defRPr/>
            </a:lvl2pPr>
            <a:lvl3pPr marL="457117" indent="0">
              <a:buNone/>
              <a:defRPr/>
            </a:lvl3pPr>
            <a:lvl4pPr marL="685677" indent="0">
              <a:buNone/>
              <a:defRPr/>
            </a:lvl4pPr>
            <a:lvl5pPr marL="914235"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71460"/>
          </a:xfrm>
        </p:spPr>
        <p:txBody>
          <a:bodyPr lIns="0" tIns="0" rIns="0" bIns="0"/>
          <a:lstStyle>
            <a:lvl1pPr marL="285698" indent="-285698">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7" indent="0">
              <a:buNone/>
              <a:defRPr/>
            </a:lvl3pPr>
            <a:lvl4pPr marL="685677" indent="0">
              <a:buNone/>
              <a:defRPr/>
            </a:lvl4pPr>
            <a:lvl5pPr marL="91423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4"/>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829553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3" y="426476"/>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4"/>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7" indent="0">
              <a:buNone/>
              <a:defRPr/>
            </a:lvl3pPr>
            <a:lvl4pPr marL="685677" indent="0">
              <a:buNone/>
              <a:defRPr/>
            </a:lvl4pPr>
            <a:lvl5pPr marL="914235" indent="0">
              <a:buNone/>
              <a:defRPr/>
            </a:lvl5pPr>
          </a:lstStyle>
          <a:p>
            <a:pPr marL="0" marR="0" lvl="0" indent="0" algn="l" defTabSz="93257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313951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8"/>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048797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1" y="1989616"/>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7" y="5973763"/>
            <a:ext cx="3690937" cy="307777"/>
          </a:xfrm>
        </p:spPr>
        <p:txBody>
          <a:bodyPr lIns="0" tIns="0" rIns="0" bIns="0"/>
          <a:lstStyle>
            <a:lvl1pPr marL="0" indent="0">
              <a:lnSpc>
                <a:spcPts val="1199"/>
              </a:lnSpc>
              <a:spcBef>
                <a:spcPts val="900"/>
              </a:spcBef>
              <a:buFont typeface="Arial" panose="020B0604020202020204" pitchFamily="34" charset="0"/>
              <a:buNone/>
              <a:defRPr sz="1001" b="0" i="0" spc="0">
                <a:solidFill>
                  <a:schemeClr val="tx1"/>
                </a:solidFill>
                <a:latin typeface="+mn-lt"/>
              </a:defRPr>
            </a:lvl1pPr>
            <a:lvl2pPr marL="0" marR="0" indent="0" algn="l" defTabSz="932574" rtl="0" eaLnBrk="1" fontAlgn="auto" latinLnBrk="0" hangingPunct="1">
              <a:lnSpc>
                <a:spcPts val="1199"/>
              </a:lnSpc>
              <a:spcBef>
                <a:spcPts val="450"/>
              </a:spcBef>
              <a:spcAft>
                <a:spcPts val="0"/>
              </a:spcAft>
              <a:buClrTx/>
              <a:buSzPct val="90000"/>
              <a:buFont typeface="Arial" panose="020B0604020202020204" pitchFamily="34" charset="0"/>
              <a:buNone/>
              <a:tabLst/>
              <a:defRPr sz="1001">
                <a:solidFill>
                  <a:schemeClr val="tx1"/>
                </a:solidFill>
              </a:defRPr>
            </a:lvl2pPr>
            <a:lvl3pPr marL="457117" indent="0">
              <a:buNone/>
              <a:defRPr/>
            </a:lvl3pPr>
            <a:lvl4pPr marL="685677" indent="0">
              <a:buNone/>
              <a:defRPr/>
            </a:lvl4pPr>
            <a:lvl5pPr marL="914235"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41" y="5973763"/>
            <a:ext cx="367982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41" y="1989616"/>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6" y="1989616"/>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5"/>
            <a:ext cx="3702053"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5"/>
            <a:ext cx="3702053"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5"/>
            <a:ext cx="3702053"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7" y="5973763"/>
            <a:ext cx="367982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292520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40" y="4002987"/>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28495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3"/>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285748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3"/>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22" eaLnBrk="0" hangingPunct="0"/>
            <a:r>
              <a:rPr lang="en-US" sz="700">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Tree>
    <p:extLst>
      <p:ext uri="{BB962C8B-B14F-4D97-AF65-F5344CB8AC3E}">
        <p14:creationId xmlns:p14="http://schemas.microsoft.com/office/powerpoint/2010/main" val="1708048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9907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34250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66270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8189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a:xfrm>
            <a:off x="465139" y="1853744"/>
            <a:ext cx="11533187"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75906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127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3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84657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088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7952" y="0"/>
            <a:ext cx="6208523" cy="699452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456227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940366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1613631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4961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6126"/>
            <a:ext cx="12436476" cy="6994525"/>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970837" cy="6994525"/>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2496130"/>
            <a:ext cx="4936522" cy="1107996"/>
          </a:xfrm>
          <a:noFill/>
        </p:spPr>
        <p:txBody>
          <a:bodyPr wrap="square"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2"/>
            <a:ext cx="493652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8503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1" y="-4889"/>
            <a:ext cx="12436474" cy="699941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291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436476" cy="6994528"/>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6" y="2474071"/>
            <a:ext cx="4358451"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5" y="4041282"/>
            <a:ext cx="4358451"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28609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886393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8422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341906"/>
          </a:xfrm>
        </p:spPr>
        <p:txBody>
          <a:bodyPr wrap="square">
            <a:spAutoFit/>
          </a:bodyPr>
          <a:lstStyle>
            <a:lvl1pPr marL="0" indent="0">
              <a:buNone/>
              <a:defRPr/>
            </a:lvl1pPr>
            <a:lvl2pPr marL="233104" indent="0">
              <a:buNone/>
              <a:defRPr sz="1399"/>
            </a:lvl2pPr>
            <a:lvl3pPr marL="466209" indent="0">
              <a:buNone/>
              <a:defRPr sz="1399"/>
            </a:lvl3pPr>
            <a:lvl4pPr marL="699313" indent="0">
              <a:buNone/>
              <a:defRPr sz="1399"/>
            </a:lvl4pPr>
            <a:lvl5pPr marL="932418" indent="0">
              <a:buNone/>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008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41906"/>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25795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457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31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1662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3687127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150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0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648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609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3374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412031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8996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8330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1350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88" y="1"/>
            <a:ext cx="12425937" cy="6994524"/>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39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302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26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587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4176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2"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2117"/>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773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436471" cy="6995514"/>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9434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533197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8549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86275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1"/>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custDataLst>
      <p:tags r:id="rId1"/>
    </p:custDataLst>
    <p:extLst>
      <p:ext uri="{BB962C8B-B14F-4D97-AF65-F5344CB8AC3E}">
        <p14:creationId xmlns:p14="http://schemas.microsoft.com/office/powerpoint/2010/main" val="2933348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807221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Tree>
    <p:extLst>
      <p:ext uri="{BB962C8B-B14F-4D97-AF65-F5344CB8AC3E}">
        <p14:creationId xmlns:p14="http://schemas.microsoft.com/office/powerpoint/2010/main" val="3552275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0369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6"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grpSp>
    </p:spTree>
    <p:extLst>
      <p:ext uri="{BB962C8B-B14F-4D97-AF65-F5344CB8AC3E}">
        <p14:creationId xmlns:p14="http://schemas.microsoft.com/office/powerpoint/2010/main" val="2861382643"/>
      </p:ext>
    </p:extLst>
  </p:cSld>
  <p:clrMapOvr>
    <a:masterClrMapping/>
  </p:clrMapOvr>
  <p:transition>
    <p:fade/>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9/27/2021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41089449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527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9065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60822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4BB24B5-C6EF-428C-935D-96BDF4313337}"/>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103427" name="think-cell Slide" r:id="rId4" imgW="594" imgH="595" progId="TCLayout.ActiveDocument.1">
                  <p:embed/>
                </p:oleObj>
              </mc:Choice>
              <mc:Fallback>
                <p:oleObj name="think-cell Slide" r:id="rId4" imgW="594" imgH="595" progId="TCLayout.ActiveDocument.1">
                  <p:embed/>
                  <p:pic>
                    <p:nvPicPr>
                      <p:cNvPr id="8" name="Object 7" hidden="1">
                        <a:extLst>
                          <a:ext uri="{FF2B5EF4-FFF2-40B4-BE49-F238E27FC236}">
                            <a16:creationId xmlns:a16="http://schemas.microsoft.com/office/drawing/2014/main" id="{A4BB24B5-C6EF-428C-935D-96BDF4313337}"/>
                          </a:ext>
                        </a:extLst>
                      </p:cNvPr>
                      <p:cNvPicPr/>
                      <p:nvPr/>
                    </p:nvPicPr>
                    <p:blipFill>
                      <a:blip r:embed="rId5"/>
                      <a:stretch>
                        <a:fillRect/>
                      </a:stretch>
                    </p:blipFill>
                    <p:spPr>
                      <a:xfrm>
                        <a:off x="1620" y="1619"/>
                        <a:ext cx="1620" cy="162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3269CE57-D5E1-45DC-99D1-407879158FFF}"/>
              </a:ext>
            </a:extLst>
          </p:cNvPr>
          <p:cNvSpPr>
            <a:spLocks noGrp="1"/>
          </p:cNvSpPr>
          <p:nvPr>
            <p:ph type="body" sz="quarter" idx="10" hasCustomPrompt="1"/>
          </p:nvPr>
        </p:nvSpPr>
        <p:spPr>
          <a:xfrm>
            <a:off x="543708" y="1377469"/>
            <a:ext cx="11340187" cy="224114"/>
          </a:xfrm>
          <a:prstGeom prst="rect">
            <a:avLst/>
          </a:prstGeom>
        </p:spPr>
        <p:txBody>
          <a:bodyPr/>
          <a:lstStyle>
            <a:lvl1pPr marL="0" indent="0">
              <a:buNone/>
              <a:defRPr sz="1428" b="0">
                <a:solidFill>
                  <a:schemeClr val="tx1"/>
                </a:solidFill>
              </a:defRPr>
            </a:lvl1pPr>
          </a:lstStyle>
          <a:p>
            <a:pPr lvl="0"/>
            <a:r>
              <a:rPr lang="nl-NL" sz="1428" b="0" err="1"/>
              <a:t>Text</a:t>
            </a:r>
            <a:endParaRPr lang="nl-NL"/>
          </a:p>
        </p:txBody>
      </p:sp>
      <p:pic>
        <p:nvPicPr>
          <p:cNvPr id="2" name="MS logo gray - EMF" descr="Microsoft logo, gray text version">
            <a:extLst>
              <a:ext uri="{FF2B5EF4-FFF2-40B4-BE49-F238E27FC236}">
                <a16:creationId xmlns:a16="http://schemas.microsoft.com/office/drawing/2014/main" id="{413704DC-1058-4F59-B56C-032BB00B5FA7}"/>
              </a:ext>
            </a:extLst>
          </p:cNvPr>
          <p:cNvPicPr>
            <a:picLocks noChangeAspect="1"/>
          </p:cNvPicPr>
          <p:nvPr userDrawn="1"/>
        </p:nvPicPr>
        <p:blipFill>
          <a:blip r:embed="rId6"/>
          <a:stretch>
            <a:fillRect/>
          </a:stretch>
        </p:blipFill>
        <p:spPr bwMode="black">
          <a:xfrm>
            <a:off x="555585" y="6487087"/>
            <a:ext cx="1345834" cy="288154"/>
          </a:xfrm>
          <a:prstGeom prst="rect">
            <a:avLst/>
          </a:prstGeom>
        </p:spPr>
      </p:pic>
      <p:pic>
        <p:nvPicPr>
          <p:cNvPr id="3076" name="Picture 4" descr="Albert Heijn Logo Kleur | Nedac Sorbo Mascot">
            <a:extLst>
              <a:ext uri="{FF2B5EF4-FFF2-40B4-BE49-F238E27FC236}">
                <a16:creationId xmlns:a16="http://schemas.microsoft.com/office/drawing/2014/main" id="{35ECD6F4-5D97-4CC3-8D94-495CE8ADDA74}"/>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22310" y="1"/>
            <a:ext cx="1261585" cy="126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1572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image" Target="../media/image15.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image" Target="../media/image20.emf"/><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theme" Target="../theme/theme3.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theme" Target="../theme/theme4.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image" Target="../media/image4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5.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682" r:id="rId22"/>
    <p:sldLayoutId id="2147484712" r:id="rId23"/>
    <p:sldLayoutId id="2147484713"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567459"/>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9" y="1853744"/>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2"/>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618797" y="2898554"/>
            <a:ext cx="6985725" cy="1188133"/>
          </a:xfrm>
          <a:prstGeom prst="rect">
            <a:avLst/>
          </a:prstGeom>
        </p:spPr>
      </p:pic>
    </p:spTree>
    <p:extLst>
      <p:ext uri="{BB962C8B-B14F-4D97-AF65-F5344CB8AC3E}">
        <p14:creationId xmlns:p14="http://schemas.microsoft.com/office/powerpoint/2010/main" val="3301004208"/>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 id="2147484595" r:id="rId16"/>
    <p:sldLayoutId id="2147484596" r:id="rId17"/>
    <p:sldLayoutId id="2147484597" r:id="rId18"/>
    <p:sldLayoutId id="2147484598" r:id="rId19"/>
    <p:sldLayoutId id="2147484599" r:id="rId20"/>
    <p:sldLayoutId id="2147484600" r:id="rId21"/>
    <p:sldLayoutId id="2147484601" r:id="rId22"/>
    <p:sldLayoutId id="2147484602" r:id="rId23"/>
    <p:sldLayoutId id="2147484603" r:id="rId24"/>
    <p:sldLayoutId id="2147484604" r:id="rId25"/>
    <p:sldLayoutId id="2147484605" r:id="rId26"/>
    <p:sldLayoutId id="2147484606" r:id="rId27"/>
    <p:sldLayoutId id="2147484607" r:id="rId28"/>
    <p:sldLayoutId id="2147484609" r:id="rId29"/>
    <p:sldLayoutId id="2147484610" r:id="rId30"/>
    <p:sldLayoutId id="2147484611" r:id="rId31"/>
  </p:sldLayoutIdLst>
  <p:transition>
    <p:fade/>
  </p:transition>
  <p:hf sldNum="0" hdr="0" dt="0"/>
  <p:txStyles>
    <p:titleStyle>
      <a:lvl1pPr algn="l" defTabSz="932574"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74"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34" indent="0" algn="l" defTabSz="93257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74"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4896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304759"/>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 id="2147484637" r:id="rId25"/>
    <p:sldLayoutId id="2147484638" r:id="rId26"/>
    <p:sldLayoutId id="2147484639" r:id="rId27"/>
    <p:sldLayoutId id="2147484640" r:id="rId28"/>
    <p:sldLayoutId id="2147484641" r:id="rId29"/>
    <p:sldLayoutId id="2147484642" r:id="rId30"/>
    <p:sldLayoutId id="2147484643" r:id="rId31"/>
    <p:sldLayoutId id="2147484644" r:id="rId32"/>
    <p:sldLayoutId id="2147484645" r:id="rId33"/>
    <p:sldLayoutId id="2147484646" r:id="rId34"/>
    <p:sldLayoutId id="2147484647" r:id="rId35"/>
    <p:sldLayoutId id="2147484648" r:id="rId36"/>
    <p:sldLayoutId id="2147484649" r:id="rId37"/>
    <p:sldLayoutId id="2147484650" r:id="rId38"/>
    <p:sldLayoutId id="2147484651" r:id="rId39"/>
    <p:sldLayoutId id="2147484652" r:id="rId40"/>
    <p:sldLayoutId id="2147484653" r:id="rId41"/>
    <p:sldLayoutId id="2147484655" r:id="rId42"/>
  </p:sldLayoutIdLst>
  <p:transition>
    <p:fade/>
  </p:transition>
  <p:hf sldNum="0" hdr="0" ftr="0" dt="0"/>
  <p:txStyles>
    <p:titleStyle>
      <a:lvl1pPr algn="l" defTabSz="951121" rtl="0" eaLnBrk="1" latinLnBrk="0" hangingPunct="1">
        <a:lnSpc>
          <a:spcPct val="100000"/>
        </a:lnSpc>
        <a:spcBef>
          <a:spcPct val="0"/>
        </a:spcBef>
        <a:buNone/>
        <a:defRPr lang="en-US" sz="3599"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4266025594"/>
      </p:ext>
    </p:extLst>
  </p:cSld>
  <p:clrMap bg1="lt1" tx1="dk1" bg2="lt2" tx2="dk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71.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60.png"/><Relationship Id="rId4" Type="http://schemas.openxmlformats.org/officeDocument/2006/relationships/diagramLayout" Target="../diagrams/layout6.xml"/><Relationship Id="rId9"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cloud-adoption-framework/organize/" TargetMode="Externa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3.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3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3.xml"/></Relationships>
</file>

<file path=ppt/slides/_rels/slide1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sv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6.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68.sv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6.emf"/></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7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7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5 – Platform Automation and </a:t>
            </a:r>
            <a:r>
              <a:rPr lang="en-US" sz="2400" dirty="0" err="1">
                <a:latin typeface="+mn-lt"/>
              </a:rPr>
              <a:t>Devops</a:t>
            </a:r>
            <a:endParaRPr lang="en-US" sz="2400" dirty="0">
              <a:latin typeface="+mn-lt"/>
            </a:endParaRP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rrow: Right 76">
            <a:extLst>
              <a:ext uri="{FF2B5EF4-FFF2-40B4-BE49-F238E27FC236}">
                <a16:creationId xmlns:a16="http://schemas.microsoft.com/office/drawing/2014/main" id="{354EB005-4E15-435D-88E3-50213C7D89D3}"/>
              </a:ext>
            </a:extLst>
          </p:cNvPr>
          <p:cNvSpPr/>
          <p:nvPr/>
        </p:nvSpPr>
        <p:spPr bwMode="auto">
          <a:xfrm>
            <a:off x="152400" y="4016093"/>
            <a:ext cx="11658600" cy="1715669"/>
          </a:xfrm>
          <a:prstGeom prst="rightArrow">
            <a:avLst/>
          </a:prstGeom>
          <a:solidFill>
            <a:srgbClr val="C9E2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000" b="1">
                <a:gradFill>
                  <a:gsLst>
                    <a:gs pos="0">
                      <a:srgbClr val="FFFFFF"/>
                    </a:gs>
                    <a:gs pos="100000">
                      <a:srgbClr val="FFFFFF"/>
                    </a:gs>
                  </a:gsLst>
                  <a:lin ang="5400000" scaled="0"/>
                </a:gradFill>
                <a:ea typeface="Segoe UI" pitchFamily="34" charset="0"/>
                <a:cs typeface="Segoe UI" pitchFamily="34" charset="0"/>
              </a:rPr>
              <a:t>Landing Zone(s)</a:t>
            </a:r>
          </a:p>
        </p:txBody>
      </p:sp>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417941"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372675"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557076"/>
          </a:xfrm>
        </p:spPr>
        <p:txBody>
          <a:bodyPr/>
          <a:lstStyle/>
          <a:p>
            <a:r>
              <a:rPr lang="de-DE" sz="3200"/>
              <a:t>+ Landing Zone(s) Development Life Cycle</a:t>
            </a:r>
          </a:p>
        </p:txBody>
      </p:sp>
      <p:grpSp>
        <p:nvGrpSpPr>
          <p:cNvPr id="14" name="Group 13">
            <a:extLst>
              <a:ext uri="{FF2B5EF4-FFF2-40B4-BE49-F238E27FC236}">
                <a16:creationId xmlns:a16="http://schemas.microsoft.com/office/drawing/2014/main" id="{DCAD0FA0-54EE-4492-8D5B-160F2A44E1F0}"/>
              </a:ext>
            </a:extLst>
          </p:cNvPr>
          <p:cNvGrpSpPr/>
          <p:nvPr/>
        </p:nvGrpSpPr>
        <p:grpSpPr>
          <a:xfrm>
            <a:off x="8878851" y="1054349"/>
            <a:ext cx="2149233" cy="5478172"/>
            <a:chOff x="8878851" y="1054349"/>
            <a:chExt cx="2149233" cy="5478172"/>
          </a:xfrm>
        </p:grpSpPr>
        <p:grpSp>
          <p:nvGrpSpPr>
            <p:cNvPr id="45" name="Group 44">
              <a:extLst>
                <a:ext uri="{FF2B5EF4-FFF2-40B4-BE49-F238E27FC236}">
                  <a16:creationId xmlns:a16="http://schemas.microsoft.com/office/drawing/2014/main" id="{566686EF-B817-4C30-98A8-B0C013227B42}"/>
                </a:ext>
              </a:extLst>
            </p:cNvPr>
            <p:cNvGrpSpPr/>
            <p:nvPr/>
          </p:nvGrpSpPr>
          <p:grpSpPr>
            <a:xfrm>
              <a:off x="9376957" y="2065282"/>
              <a:ext cx="1651127" cy="4249073"/>
              <a:chOff x="4735556" y="902327"/>
              <a:chExt cx="1651127" cy="4249073"/>
            </a:xfrm>
          </p:grpSpPr>
          <p:sp>
            <p:nvSpPr>
              <p:cNvPr id="46" name="Rectangle 45">
                <a:extLst>
                  <a:ext uri="{FF2B5EF4-FFF2-40B4-BE49-F238E27FC236}">
                    <a16:creationId xmlns:a16="http://schemas.microsoft.com/office/drawing/2014/main" id="{2DB1635D-4C2D-4016-A18A-CF5A082890E7}"/>
                  </a:ext>
                </a:extLst>
              </p:cNvPr>
              <p:cNvSpPr/>
              <p:nvPr/>
            </p:nvSpPr>
            <p:spPr>
              <a:xfrm>
                <a:off x="4810277" y="471592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47" name="Rectangle 46">
                <a:extLst>
                  <a:ext uri="{FF2B5EF4-FFF2-40B4-BE49-F238E27FC236}">
                    <a16:creationId xmlns:a16="http://schemas.microsoft.com/office/drawing/2014/main" id="{23B321EB-AFA5-4E64-BDB5-D7A37E3E1D76}"/>
                  </a:ext>
                </a:extLst>
              </p:cNvPr>
              <p:cNvSpPr/>
              <p:nvPr/>
            </p:nvSpPr>
            <p:spPr>
              <a:xfrm>
                <a:off x="4810277" y="424409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48" name="Rectangle 47">
                <a:extLst>
                  <a:ext uri="{FF2B5EF4-FFF2-40B4-BE49-F238E27FC236}">
                    <a16:creationId xmlns:a16="http://schemas.microsoft.com/office/drawing/2014/main" id="{BE078382-7C16-4168-9F5E-B64FFA962C7E}"/>
                  </a:ext>
                </a:extLst>
              </p:cNvPr>
              <p:cNvSpPr/>
              <p:nvPr/>
            </p:nvSpPr>
            <p:spPr>
              <a:xfrm>
                <a:off x="4810277" y="377225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49" name="Rectangle 48">
                <a:extLst>
                  <a:ext uri="{FF2B5EF4-FFF2-40B4-BE49-F238E27FC236}">
                    <a16:creationId xmlns:a16="http://schemas.microsoft.com/office/drawing/2014/main" id="{35B892B3-5FE8-451F-8C19-BBE1290D154B}"/>
                  </a:ext>
                </a:extLst>
              </p:cNvPr>
              <p:cNvSpPr/>
              <p:nvPr/>
            </p:nvSpPr>
            <p:spPr>
              <a:xfrm>
                <a:off x="4810277" y="282858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O/S</a:t>
                </a:r>
              </a:p>
            </p:txBody>
          </p:sp>
          <p:sp>
            <p:nvSpPr>
              <p:cNvPr id="50" name="Rectangle 49">
                <a:extLst>
                  <a:ext uri="{FF2B5EF4-FFF2-40B4-BE49-F238E27FC236}">
                    <a16:creationId xmlns:a16="http://schemas.microsoft.com/office/drawing/2014/main" id="{A4C9064A-633A-4EBA-BE76-96B9DDEF5401}"/>
                  </a:ext>
                </a:extLst>
              </p:cNvPr>
              <p:cNvSpPr/>
              <p:nvPr/>
            </p:nvSpPr>
            <p:spPr>
              <a:xfrm>
                <a:off x="4810277" y="235674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Middleware</a:t>
                </a:r>
              </a:p>
            </p:txBody>
          </p:sp>
          <p:sp>
            <p:nvSpPr>
              <p:cNvPr id="51" name="Rectangle 50">
                <a:extLst>
                  <a:ext uri="{FF2B5EF4-FFF2-40B4-BE49-F238E27FC236}">
                    <a16:creationId xmlns:a16="http://schemas.microsoft.com/office/drawing/2014/main" id="{2E9432D2-0A41-4B19-AA6D-ADB56680C5BD}"/>
                  </a:ext>
                </a:extLst>
              </p:cNvPr>
              <p:cNvSpPr/>
              <p:nvPr/>
            </p:nvSpPr>
            <p:spPr>
              <a:xfrm>
                <a:off x="4810277" y="330041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52" name="Rectangle 51">
                <a:extLst>
                  <a:ext uri="{FF2B5EF4-FFF2-40B4-BE49-F238E27FC236}">
                    <a16:creationId xmlns:a16="http://schemas.microsoft.com/office/drawing/2014/main" id="{C64BE228-42EA-41FB-9749-286B771C72FE}"/>
                  </a:ext>
                </a:extLst>
              </p:cNvPr>
              <p:cNvSpPr/>
              <p:nvPr/>
            </p:nvSpPr>
            <p:spPr>
              <a:xfrm>
                <a:off x="4810277" y="141307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53" name="Rectangle 52">
                <a:extLst>
                  <a:ext uri="{FF2B5EF4-FFF2-40B4-BE49-F238E27FC236}">
                    <a16:creationId xmlns:a16="http://schemas.microsoft.com/office/drawing/2014/main" id="{D1449E1C-6D3D-4497-9A08-1A69DF3B176E}"/>
                  </a:ext>
                </a:extLst>
              </p:cNvPr>
              <p:cNvSpPr>
                <a:spLocks/>
              </p:cNvSpPr>
              <p:nvPr/>
            </p:nvSpPr>
            <p:spPr>
              <a:xfrm>
                <a:off x="4810277" y="94124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54" name="Rectangle 53">
                <a:extLst>
                  <a:ext uri="{FF2B5EF4-FFF2-40B4-BE49-F238E27FC236}">
                    <a16:creationId xmlns:a16="http://schemas.microsoft.com/office/drawing/2014/main" id="{1B3CDB18-C379-4CC9-AAEE-B829DDE87828}"/>
                  </a:ext>
                </a:extLst>
              </p:cNvPr>
              <p:cNvSpPr/>
              <p:nvPr/>
            </p:nvSpPr>
            <p:spPr>
              <a:xfrm>
                <a:off x="4810277" y="1884913"/>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Runtime</a:t>
                </a:r>
              </a:p>
            </p:txBody>
          </p:sp>
          <p:sp>
            <p:nvSpPr>
              <p:cNvPr id="55" name="Rectangle 54">
                <a:extLst>
                  <a:ext uri="{FF2B5EF4-FFF2-40B4-BE49-F238E27FC236}">
                    <a16:creationId xmlns:a16="http://schemas.microsoft.com/office/drawing/2014/main" id="{DF0519F2-47BB-4F87-83B9-7EC36840A5D9}"/>
                  </a:ext>
                </a:extLst>
              </p:cNvPr>
              <p:cNvSpPr/>
              <p:nvPr/>
            </p:nvSpPr>
            <p:spPr bwMode="auto">
              <a:xfrm>
                <a:off x="4735556" y="902327"/>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AB03A206-A1A9-4E4A-B008-119B27616022}"/>
                </a:ext>
              </a:extLst>
            </p:cNvPr>
            <p:cNvGrpSpPr/>
            <p:nvPr/>
          </p:nvGrpSpPr>
          <p:grpSpPr>
            <a:xfrm>
              <a:off x="8878851" y="2283448"/>
              <a:ext cx="1651127" cy="4249073"/>
              <a:chOff x="8971984" y="2281472"/>
              <a:chExt cx="1651127" cy="4249073"/>
            </a:xfrm>
          </p:grpSpPr>
          <p:sp>
            <p:nvSpPr>
              <p:cNvPr id="22" name="Rectangle 21">
                <a:extLst>
                  <a:ext uri="{FF2B5EF4-FFF2-40B4-BE49-F238E27FC236}">
                    <a16:creationId xmlns:a16="http://schemas.microsoft.com/office/drawing/2014/main" id="{B895CED7-D4F8-4988-9085-0138711CADE5}"/>
                  </a:ext>
                </a:extLst>
              </p:cNvPr>
              <p:cNvSpPr/>
              <p:nvPr/>
            </p:nvSpPr>
            <p:spPr>
              <a:xfrm>
                <a:off x="9046705" y="609507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23" name="Rectangle 22">
                <a:extLst>
                  <a:ext uri="{FF2B5EF4-FFF2-40B4-BE49-F238E27FC236}">
                    <a16:creationId xmlns:a16="http://schemas.microsoft.com/office/drawing/2014/main" id="{B178B9C6-278C-4791-AA22-0BA9E7D3DBED}"/>
                  </a:ext>
                </a:extLst>
              </p:cNvPr>
              <p:cNvSpPr/>
              <p:nvPr/>
            </p:nvSpPr>
            <p:spPr>
              <a:xfrm>
                <a:off x="9046705" y="562323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24" name="Rectangle 23">
                <a:extLst>
                  <a:ext uri="{FF2B5EF4-FFF2-40B4-BE49-F238E27FC236}">
                    <a16:creationId xmlns:a16="http://schemas.microsoft.com/office/drawing/2014/main" id="{4947476E-400E-40A8-8790-A256D1C9905D}"/>
                  </a:ext>
                </a:extLst>
              </p:cNvPr>
              <p:cNvSpPr/>
              <p:nvPr/>
            </p:nvSpPr>
            <p:spPr>
              <a:xfrm>
                <a:off x="9046705" y="515140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25" name="Rectangle 24">
                <a:extLst>
                  <a:ext uri="{FF2B5EF4-FFF2-40B4-BE49-F238E27FC236}">
                    <a16:creationId xmlns:a16="http://schemas.microsoft.com/office/drawing/2014/main" id="{12FA947B-1919-451F-BC10-D2A468E6A4E0}"/>
                  </a:ext>
                </a:extLst>
              </p:cNvPr>
              <p:cNvSpPr/>
              <p:nvPr/>
            </p:nvSpPr>
            <p:spPr>
              <a:xfrm>
                <a:off x="9046705"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26" name="Rectangle 25">
                <a:extLst>
                  <a:ext uri="{FF2B5EF4-FFF2-40B4-BE49-F238E27FC236}">
                    <a16:creationId xmlns:a16="http://schemas.microsoft.com/office/drawing/2014/main" id="{F2E19C44-8A2B-4FAD-A427-A6EA00381A06}"/>
                  </a:ext>
                </a:extLst>
              </p:cNvPr>
              <p:cNvSpPr/>
              <p:nvPr/>
            </p:nvSpPr>
            <p:spPr>
              <a:xfrm>
                <a:off x="9046705"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27" name="Rectangle 26">
                <a:extLst>
                  <a:ext uri="{FF2B5EF4-FFF2-40B4-BE49-F238E27FC236}">
                    <a16:creationId xmlns:a16="http://schemas.microsoft.com/office/drawing/2014/main" id="{4619ADBB-845E-442F-9BDE-D4BFDF834812}"/>
                  </a:ext>
                </a:extLst>
              </p:cNvPr>
              <p:cNvSpPr/>
              <p:nvPr/>
            </p:nvSpPr>
            <p:spPr>
              <a:xfrm>
                <a:off x="9046705" y="467956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28" name="Rectangle 27">
                <a:extLst>
                  <a:ext uri="{FF2B5EF4-FFF2-40B4-BE49-F238E27FC236}">
                    <a16:creationId xmlns:a16="http://schemas.microsoft.com/office/drawing/2014/main" id="{F7C438B1-4A81-49DF-B7F6-BCBAB526E6F4}"/>
                  </a:ext>
                </a:extLst>
              </p:cNvPr>
              <p:cNvSpPr/>
              <p:nvPr/>
            </p:nvSpPr>
            <p:spPr>
              <a:xfrm>
                <a:off x="9046705"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30" name="Rectangle 29">
                <a:extLst>
                  <a:ext uri="{FF2B5EF4-FFF2-40B4-BE49-F238E27FC236}">
                    <a16:creationId xmlns:a16="http://schemas.microsoft.com/office/drawing/2014/main" id="{B93325FB-14E4-46CD-84CE-74C1E8AEEA83}"/>
                  </a:ext>
                </a:extLst>
              </p:cNvPr>
              <p:cNvSpPr>
                <a:spLocks/>
              </p:cNvSpPr>
              <p:nvPr/>
            </p:nvSpPr>
            <p:spPr>
              <a:xfrm>
                <a:off x="9046705"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31" name="Rectangle 30">
                <a:extLst>
                  <a:ext uri="{FF2B5EF4-FFF2-40B4-BE49-F238E27FC236}">
                    <a16:creationId xmlns:a16="http://schemas.microsoft.com/office/drawing/2014/main" id="{49AB0BF7-3F29-4357-B0EB-B45FE0EBED9B}"/>
                  </a:ext>
                </a:extLst>
              </p:cNvPr>
              <p:cNvSpPr/>
              <p:nvPr/>
            </p:nvSpPr>
            <p:spPr>
              <a:xfrm>
                <a:off x="9046705"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sp>
            <p:nvSpPr>
              <p:cNvPr id="19" name="Rectangle 18">
                <a:extLst>
                  <a:ext uri="{FF2B5EF4-FFF2-40B4-BE49-F238E27FC236}">
                    <a16:creationId xmlns:a16="http://schemas.microsoft.com/office/drawing/2014/main" id="{D4403DBF-50AB-405C-9148-A7F8ADC082BB}"/>
                  </a:ext>
                </a:extLst>
              </p:cNvPr>
              <p:cNvSpPr/>
              <p:nvPr/>
            </p:nvSpPr>
            <p:spPr bwMode="auto">
              <a:xfrm>
                <a:off x="8971984" y="2281472"/>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134DCB10-196F-44F9-B59D-753AD2BA34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5661" y="1054349"/>
              <a:ext cx="1134508" cy="810363"/>
            </a:xfrm>
            <a:prstGeom prst="rect">
              <a:avLst/>
            </a:prstGeom>
          </p:spPr>
        </p:pic>
        <p:sp>
          <p:nvSpPr>
            <p:cNvPr id="13" name="TextBox 12">
              <a:extLst>
                <a:ext uri="{FF2B5EF4-FFF2-40B4-BE49-F238E27FC236}">
                  <a16:creationId xmlns:a16="http://schemas.microsoft.com/office/drawing/2014/main" id="{E2C1CDE7-7413-4CC9-A988-5F1F5A78EB5F}"/>
                </a:ext>
              </a:extLst>
            </p:cNvPr>
            <p:cNvSpPr txBox="1"/>
            <p:nvPr/>
          </p:nvSpPr>
          <p:spPr>
            <a:xfrm>
              <a:off x="9018500" y="2033417"/>
              <a:ext cx="327013"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IaaS</a:t>
              </a:r>
            </a:p>
          </p:txBody>
        </p:sp>
        <p:sp>
          <p:nvSpPr>
            <p:cNvPr id="59" name="TextBox 58">
              <a:extLst>
                <a:ext uri="{FF2B5EF4-FFF2-40B4-BE49-F238E27FC236}">
                  <a16:creationId xmlns:a16="http://schemas.microsoft.com/office/drawing/2014/main" id="{1D251D3C-B7B3-4B0B-A4EC-C06EE9D90D5A}"/>
                </a:ext>
              </a:extLst>
            </p:cNvPr>
            <p:cNvSpPr txBox="1"/>
            <p:nvPr/>
          </p:nvSpPr>
          <p:spPr>
            <a:xfrm>
              <a:off x="10500169" y="1830216"/>
              <a:ext cx="374141"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PaaS</a:t>
              </a:r>
            </a:p>
          </p:txBody>
        </p:sp>
      </p:grpSp>
      <p:pic>
        <p:nvPicPr>
          <p:cNvPr id="15" name="Picture 14">
            <a:extLst>
              <a:ext uri="{FF2B5EF4-FFF2-40B4-BE49-F238E27FC236}">
                <a16:creationId xmlns:a16="http://schemas.microsoft.com/office/drawing/2014/main" id="{289DB2DB-11A6-41DA-BE3C-01C0BDFC0703}"/>
              </a:ext>
            </a:extLst>
          </p:cNvPr>
          <p:cNvPicPr>
            <a:picLocks noChangeAspect="1"/>
          </p:cNvPicPr>
          <p:nvPr/>
        </p:nvPicPr>
        <p:blipFill>
          <a:blip r:embed="rId9"/>
          <a:stretch>
            <a:fillRect/>
          </a:stretch>
        </p:blipFill>
        <p:spPr>
          <a:xfrm>
            <a:off x="5586014" y="5121599"/>
            <a:ext cx="1491110" cy="1390961"/>
          </a:xfrm>
          <a:prstGeom prst="rect">
            <a:avLst/>
          </a:prstGeom>
        </p:spPr>
      </p:pic>
      <p:pic>
        <p:nvPicPr>
          <p:cNvPr id="17" name="Picture 16">
            <a:extLst>
              <a:ext uri="{FF2B5EF4-FFF2-40B4-BE49-F238E27FC236}">
                <a16:creationId xmlns:a16="http://schemas.microsoft.com/office/drawing/2014/main" id="{726A8B42-245B-4076-9E90-730F44DD3498}"/>
              </a:ext>
            </a:extLst>
          </p:cNvPr>
          <p:cNvPicPr>
            <a:picLocks noChangeAspect="1"/>
          </p:cNvPicPr>
          <p:nvPr/>
        </p:nvPicPr>
        <p:blipFill>
          <a:blip r:embed="rId10"/>
          <a:stretch>
            <a:fillRect/>
          </a:stretch>
        </p:blipFill>
        <p:spPr>
          <a:xfrm>
            <a:off x="7251747" y="5133130"/>
            <a:ext cx="1491111" cy="1395093"/>
          </a:xfrm>
          <a:prstGeom prst="rect">
            <a:avLst/>
          </a:prstGeom>
        </p:spPr>
      </p:pic>
    </p:spTree>
    <p:extLst>
      <p:ext uri="{BB962C8B-B14F-4D97-AF65-F5344CB8AC3E}">
        <p14:creationId xmlns:p14="http://schemas.microsoft.com/office/powerpoint/2010/main" val="2827634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9375548" cy="3629025"/>
          </a:xfrm>
        </p:spPr>
        <p:txBody>
          <a:bodyPr/>
          <a:lstStyle/>
          <a:p>
            <a:r>
              <a:rPr lang="en-US"/>
              <a:t>Planning for a DevOps approach</a:t>
            </a:r>
          </a:p>
        </p:txBody>
      </p:sp>
    </p:spTree>
    <p:extLst>
      <p:ext uri="{BB962C8B-B14F-4D97-AF65-F5344CB8AC3E}">
        <p14:creationId xmlns:p14="http://schemas.microsoft.com/office/powerpoint/2010/main" val="27490472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F4F4-EBF5-4A47-971D-B973A193E9D1}"/>
              </a:ext>
            </a:extLst>
          </p:cNvPr>
          <p:cNvSpPr>
            <a:spLocks noGrp="1"/>
          </p:cNvSpPr>
          <p:nvPr>
            <p:ph type="title" idx="4294967295"/>
          </p:nvPr>
        </p:nvSpPr>
        <p:spPr>
          <a:xfrm>
            <a:off x="589935" y="883367"/>
            <a:ext cx="9328150" cy="509588"/>
          </a:xfrm>
        </p:spPr>
        <p:txBody>
          <a:bodyPr/>
          <a:lstStyle/>
          <a:p>
            <a:r>
              <a:rPr lang="en-US">
                <a:solidFill>
                  <a:schemeClr val="tx2"/>
                </a:solidFill>
              </a:rPr>
              <a:t>Organization development CAF</a:t>
            </a:r>
          </a:p>
        </p:txBody>
      </p:sp>
      <p:sp>
        <p:nvSpPr>
          <p:cNvPr id="3" name="Textfeld 2">
            <a:extLst>
              <a:ext uri="{FF2B5EF4-FFF2-40B4-BE49-F238E27FC236}">
                <a16:creationId xmlns:a16="http://schemas.microsoft.com/office/drawing/2014/main" id="{20F37157-D2E5-4BF5-BDCF-3449D379030B}"/>
              </a:ext>
            </a:extLst>
          </p:cNvPr>
          <p:cNvSpPr txBox="1"/>
          <p:nvPr/>
        </p:nvSpPr>
        <p:spPr>
          <a:xfrm>
            <a:off x="3890779" y="6104996"/>
            <a:ext cx="7906523" cy="871008"/>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de-DE" sz="1800" b="0" i="0" u="none" strike="noStrike" kern="1200" cap="none" spc="0" normalizeH="0" baseline="0" noProof="0">
                <a:ln>
                  <a:noFill/>
                </a:ln>
                <a:solidFill>
                  <a:schemeClr val="tx2"/>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https://docs.microsoft.com/azure/cloud-adoption-framework/organize/</a:t>
            </a:r>
            <a:r>
              <a:rPr kumimoji="0" lang="de-DE" sz="1800" b="0" i="0" u="none" strike="noStrike" kern="1200" cap="none" spc="0" normalizeH="0" baseline="0" noProof="0">
                <a:ln>
                  <a:noFill/>
                </a:ln>
                <a:solidFill>
                  <a:schemeClr val="tx2"/>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a:ea typeface="+mn-ea"/>
              <a:cs typeface="+mn-cs"/>
            </a:endParaRPr>
          </a:p>
        </p:txBody>
      </p:sp>
    </p:spTree>
    <p:extLst>
      <p:ext uri="{BB962C8B-B14F-4D97-AF65-F5344CB8AC3E}">
        <p14:creationId xmlns:p14="http://schemas.microsoft.com/office/powerpoint/2010/main" val="10105064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22ED0F-0E27-4A01-8394-45127B983CFD}"/>
              </a:ext>
            </a:extLst>
          </p:cNvPr>
          <p:cNvSpPr>
            <a:spLocks noGrp="1"/>
          </p:cNvSpPr>
          <p:nvPr>
            <p:ph type="title"/>
          </p:nvPr>
        </p:nvSpPr>
        <p:spPr/>
        <p:txBody>
          <a:bodyPr/>
          <a:lstStyle/>
          <a:p>
            <a:r>
              <a:rPr lang="en-US"/>
              <a:t>The overall process…</a:t>
            </a:r>
          </a:p>
        </p:txBody>
      </p:sp>
      <p:sp>
        <p:nvSpPr>
          <p:cNvPr id="3" name="Fußzeilenplatzhalter 2">
            <a:extLst>
              <a:ext uri="{FF2B5EF4-FFF2-40B4-BE49-F238E27FC236}">
                <a16:creationId xmlns:a16="http://schemas.microsoft.com/office/drawing/2014/main" id="{62F87B9C-5CC0-40E6-A773-A48B7E130294}"/>
              </a:ext>
            </a:extLst>
          </p:cNvPr>
          <p:cNvSpPr>
            <a:spLocks noGrp="1"/>
          </p:cNvSpPr>
          <p:nvPr>
            <p:ph type="ftr" sz="quarter" idx="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9218" name="Picture 2" descr="Organizational maturity cycle">
            <a:extLst>
              <a:ext uri="{FF2B5EF4-FFF2-40B4-BE49-F238E27FC236}">
                <a16:creationId xmlns:a16="http://schemas.microsoft.com/office/drawing/2014/main" id="{52AB9236-E9FA-48D1-8007-F1A8F2F7C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93" y="1978769"/>
            <a:ext cx="11819049" cy="303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163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CC5C3D5-9D0F-44F0-866F-A9AB9A3CAD27}"/>
              </a:ext>
            </a:extLst>
          </p:cNvPr>
          <p:cNvSpPr>
            <a:spLocks noGrp="1"/>
          </p:cNvSpPr>
          <p:nvPr>
            <p:ph type="title"/>
          </p:nvPr>
        </p:nvSpPr>
        <p:spPr/>
        <p:txBody>
          <a:bodyPr/>
          <a:lstStyle/>
          <a:p>
            <a:r>
              <a:rPr lang="en-US"/>
              <a:t>Cloud adoption team only</a:t>
            </a:r>
          </a:p>
        </p:txBody>
      </p:sp>
      <p:pic>
        <p:nvPicPr>
          <p:cNvPr id="1026" name="Picture 2" descr="Cloud adoption team only">
            <a:extLst>
              <a:ext uri="{FF2B5EF4-FFF2-40B4-BE49-F238E27FC236}">
                <a16:creationId xmlns:a16="http://schemas.microsoft.com/office/drawing/2014/main" id="{BAEB9049-89CC-41D0-98AA-BF93E4D49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838" y="2425700"/>
            <a:ext cx="71628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750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BF4192-6E79-4C0F-A588-6512D93B20EB}"/>
              </a:ext>
            </a:extLst>
          </p:cNvPr>
          <p:cNvSpPr>
            <a:spLocks noGrp="1"/>
          </p:cNvSpPr>
          <p:nvPr>
            <p:ph type="title"/>
          </p:nvPr>
        </p:nvSpPr>
        <p:spPr/>
        <p:txBody>
          <a:bodyPr/>
          <a:lstStyle/>
          <a:p>
            <a:r>
              <a:rPr lang="en-US"/>
              <a:t>Best practice: MVP - Achieve balance</a:t>
            </a:r>
          </a:p>
        </p:txBody>
      </p:sp>
      <p:sp>
        <p:nvSpPr>
          <p:cNvPr id="3" name="Fußzeilenplatzhalter 2">
            <a:extLst>
              <a:ext uri="{FF2B5EF4-FFF2-40B4-BE49-F238E27FC236}">
                <a16:creationId xmlns:a16="http://schemas.microsoft.com/office/drawing/2014/main" id="{FBE00556-842A-4277-B7B7-95D867FE2F42}"/>
              </a:ext>
            </a:extLst>
          </p:cNvPr>
          <p:cNvSpPr>
            <a:spLocks noGrp="1"/>
          </p:cNvSpPr>
          <p:nvPr>
            <p:ph type="ftr" sz="quarter" idx="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2050" name="Picture 2" descr="Best practice: minimum viable product organization of adoption team and governance team to create balance">
            <a:extLst>
              <a:ext uri="{FF2B5EF4-FFF2-40B4-BE49-F238E27FC236}">
                <a16:creationId xmlns:a16="http://schemas.microsoft.com/office/drawing/2014/main" id="{D3BD5ED9-28A7-4D40-8AE3-FC1448992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2425700"/>
            <a:ext cx="1144905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64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D8362E-84B4-4013-ACCF-5B82AE8F9187}"/>
              </a:ext>
            </a:extLst>
          </p:cNvPr>
          <p:cNvSpPr>
            <a:spLocks noGrp="1"/>
          </p:cNvSpPr>
          <p:nvPr>
            <p:ph type="title"/>
          </p:nvPr>
        </p:nvSpPr>
        <p:spPr/>
        <p:txBody>
          <a:bodyPr/>
          <a:lstStyle/>
          <a:p>
            <a:r>
              <a:rPr lang="en-US"/>
              <a:t>Next potential steps Central IT…</a:t>
            </a:r>
          </a:p>
        </p:txBody>
      </p:sp>
      <p:sp>
        <p:nvSpPr>
          <p:cNvPr id="3" name="Fußzeilenplatzhalter 2">
            <a:extLst>
              <a:ext uri="{FF2B5EF4-FFF2-40B4-BE49-F238E27FC236}">
                <a16:creationId xmlns:a16="http://schemas.microsoft.com/office/drawing/2014/main" id="{70D42127-DC1C-41E0-B863-49AA660E526F}"/>
              </a:ext>
            </a:extLst>
          </p:cNvPr>
          <p:cNvSpPr>
            <a:spLocks noGrp="1"/>
          </p:cNvSpPr>
          <p:nvPr>
            <p:ph type="ftr" sz="quarter" idx="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4" name="Picture 2" descr="Central IT team">
            <a:extLst>
              <a:ext uri="{FF2B5EF4-FFF2-40B4-BE49-F238E27FC236}">
                <a16:creationId xmlns:a16="http://schemas.microsoft.com/office/drawing/2014/main" id="{21FD2D22-D6EE-47EF-A9A3-54789B52ECD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8" t="-3344" r="-481" b="-9642"/>
          <a:stretch/>
        </p:blipFill>
        <p:spPr bwMode="auto">
          <a:xfrm>
            <a:off x="445915" y="1192213"/>
            <a:ext cx="11552410" cy="522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19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E7AA5-0602-423F-9201-8421834B8A2D}"/>
              </a:ext>
            </a:extLst>
          </p:cNvPr>
          <p:cNvSpPr>
            <a:spLocks noGrp="1"/>
          </p:cNvSpPr>
          <p:nvPr>
            <p:ph type="title"/>
          </p:nvPr>
        </p:nvSpPr>
        <p:spPr/>
        <p:txBody>
          <a:bodyPr/>
          <a:lstStyle/>
          <a:p>
            <a:r>
              <a:rPr lang="en-US"/>
              <a:t>Strategic and operational alignment</a:t>
            </a:r>
          </a:p>
        </p:txBody>
      </p:sp>
      <p:sp>
        <p:nvSpPr>
          <p:cNvPr id="3" name="Fußzeilenplatzhalter 2">
            <a:extLst>
              <a:ext uri="{FF2B5EF4-FFF2-40B4-BE49-F238E27FC236}">
                <a16:creationId xmlns:a16="http://schemas.microsoft.com/office/drawing/2014/main" id="{3C1AD83B-1BCD-49AC-8121-7268CD004771}"/>
              </a:ext>
            </a:extLst>
          </p:cNvPr>
          <p:cNvSpPr>
            <a:spLocks noGrp="1"/>
          </p:cNvSpPr>
          <p:nvPr>
            <p:ph type="ftr" sz="quarter" idx="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4" name="AutoShape 2" descr="Operational alignment">
            <a:extLst>
              <a:ext uri="{FF2B5EF4-FFF2-40B4-BE49-F238E27FC236}">
                <a16:creationId xmlns:a16="http://schemas.microsoft.com/office/drawing/2014/main" id="{E5777EDF-750C-4861-B327-FAAFCDF9644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pic>
        <p:nvPicPr>
          <p:cNvPr id="8" name="Grafik 7">
            <a:extLst>
              <a:ext uri="{FF2B5EF4-FFF2-40B4-BE49-F238E27FC236}">
                <a16:creationId xmlns:a16="http://schemas.microsoft.com/office/drawing/2014/main" id="{88FD8D07-4671-44C2-B6C4-3E8D275FE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138" y="2088356"/>
            <a:ext cx="11117943" cy="3122614"/>
          </a:xfrm>
          <a:prstGeom prst="rect">
            <a:avLst/>
          </a:prstGeom>
        </p:spPr>
      </p:pic>
    </p:spTree>
    <p:extLst>
      <p:ext uri="{BB962C8B-B14F-4D97-AF65-F5344CB8AC3E}">
        <p14:creationId xmlns:p14="http://schemas.microsoft.com/office/powerpoint/2010/main" val="14206300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CFB23D-9BBA-448F-A043-B12129A2E9FF}"/>
              </a:ext>
            </a:extLst>
          </p:cNvPr>
          <p:cNvSpPr>
            <a:spLocks noGrp="1"/>
          </p:cNvSpPr>
          <p:nvPr>
            <p:ph type="title"/>
          </p:nvPr>
        </p:nvSpPr>
        <p:spPr/>
        <p:txBody>
          <a:bodyPr/>
          <a:lstStyle/>
          <a:p>
            <a:r>
              <a:rPr lang="en-US"/>
              <a:t>Cloud center of excellence</a:t>
            </a:r>
          </a:p>
        </p:txBody>
      </p:sp>
      <p:sp>
        <p:nvSpPr>
          <p:cNvPr id="3" name="Fußzeilenplatzhalter 2">
            <a:extLst>
              <a:ext uri="{FF2B5EF4-FFF2-40B4-BE49-F238E27FC236}">
                <a16:creationId xmlns:a16="http://schemas.microsoft.com/office/drawing/2014/main" id="{F690BE96-F284-40B0-8E8E-AA3D192BBDCA}"/>
              </a:ext>
            </a:extLst>
          </p:cNvPr>
          <p:cNvSpPr>
            <a:spLocks noGrp="1"/>
          </p:cNvSpPr>
          <p:nvPr>
            <p:ph type="ftr" sz="quarter" idx="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7170" name="Picture 2" descr="Cloud center of excellence (CCoE)">
            <a:extLst>
              <a:ext uri="{FF2B5EF4-FFF2-40B4-BE49-F238E27FC236}">
                <a16:creationId xmlns:a16="http://schemas.microsoft.com/office/drawing/2014/main" id="{3DDFF364-AD32-428C-9CDE-7B37DC6C9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29" y="1410436"/>
            <a:ext cx="10697029" cy="474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97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FF4F4-EBF5-4A47-971D-B973A193E9D1}"/>
              </a:ext>
            </a:extLst>
          </p:cNvPr>
          <p:cNvSpPr>
            <a:spLocks noGrp="1"/>
          </p:cNvSpPr>
          <p:nvPr>
            <p:ph type="title" idx="4294967295"/>
          </p:nvPr>
        </p:nvSpPr>
        <p:spPr>
          <a:xfrm>
            <a:off x="589935" y="883367"/>
            <a:ext cx="9328150" cy="509588"/>
          </a:xfrm>
        </p:spPr>
        <p:txBody>
          <a:bodyPr/>
          <a:lstStyle/>
          <a:p>
            <a:r>
              <a:rPr lang="en-US">
                <a:solidFill>
                  <a:schemeClr val="tx2"/>
                </a:solidFill>
              </a:rPr>
              <a:t>And what are considerations in a DevOps approach?</a:t>
            </a:r>
          </a:p>
        </p:txBody>
      </p:sp>
    </p:spTree>
    <p:extLst>
      <p:ext uri="{BB962C8B-B14F-4D97-AF65-F5344CB8AC3E}">
        <p14:creationId xmlns:p14="http://schemas.microsoft.com/office/powerpoint/2010/main" val="31245969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Platform native Tooling</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Planning for a DevOps approach</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a:buFont typeface="Arial" panose="020B0604020202020204" pitchFamily="34" charset="0"/>
              <a:buChar char="•"/>
            </a:pPr>
            <a:r>
              <a:rPr lang="en-US" sz="2040">
                <a:latin typeface="Segoe UI" panose="020B0502040204020203" pitchFamily="34" charset="0"/>
                <a:cs typeface="Segoe UI" panose="020B0502040204020203" pitchFamily="34" charset="0"/>
              </a:rPr>
              <a:t>Where </a:t>
            </a:r>
            <a:r>
              <a:rPr lang="en-US" sz="2040">
                <a:solidFill>
                  <a:schemeClr val="tx2"/>
                </a:solidFill>
                <a:latin typeface="Segoe UI" panose="020B0502040204020203" pitchFamily="34" charset="0"/>
                <a:cs typeface="Segoe UI" panose="020B0502040204020203" pitchFamily="34" charset="0"/>
              </a:rPr>
              <a:t>central</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teams</a:t>
            </a:r>
            <a:r>
              <a:rPr lang="en-US" sz="2040">
                <a:latin typeface="Segoe UI" panose="020B0502040204020203" pitchFamily="34" charset="0"/>
                <a:cs typeface="Segoe UI" panose="020B0502040204020203" pitchFamily="34" charset="0"/>
              </a:rPr>
              <a:t> are concerned, you should use </a:t>
            </a:r>
            <a:r>
              <a:rPr lang="en-US" sz="2040">
                <a:solidFill>
                  <a:schemeClr val="tx2"/>
                </a:solidFill>
                <a:latin typeface="Segoe UI" panose="020B0502040204020203" pitchFamily="34" charset="0"/>
                <a:cs typeface="Segoe UI" panose="020B0502040204020203" pitchFamily="34" charset="0"/>
              </a:rPr>
              <a:t>pipelines</a:t>
            </a:r>
            <a:r>
              <a:rPr lang="en-US" sz="2040">
                <a:latin typeface="Segoe UI" panose="020B0502040204020203" pitchFamily="34" charset="0"/>
                <a:cs typeface="Segoe UI" panose="020B0502040204020203" pitchFamily="34" charset="0"/>
              </a:rPr>
              <a:t> for </a:t>
            </a:r>
            <a:r>
              <a:rPr lang="en-US" sz="2040">
                <a:solidFill>
                  <a:schemeClr val="tx2"/>
                </a:solidFill>
                <a:latin typeface="Segoe UI" panose="020B0502040204020203" pitchFamily="34" charset="0"/>
                <a:cs typeface="Segoe UI" panose="020B0502040204020203" pitchFamily="34" charset="0"/>
              </a:rPr>
              <a:t>continuous integration</a:t>
            </a:r>
            <a:r>
              <a:rPr lang="en-US" sz="2040">
                <a:latin typeface="Segoe UI" panose="020B0502040204020203" pitchFamily="34" charset="0"/>
                <a:cs typeface="Segoe UI" panose="020B0502040204020203" pitchFamily="34" charset="0"/>
              </a:rPr>
              <a:t> and </a:t>
            </a:r>
            <a:r>
              <a:rPr lang="en-US" sz="2040">
                <a:solidFill>
                  <a:schemeClr val="tx2"/>
                </a:solidFill>
                <a:latin typeface="Segoe UI" panose="020B0502040204020203" pitchFamily="34" charset="0"/>
                <a:cs typeface="Segoe UI" panose="020B0502040204020203" pitchFamily="34" charset="0"/>
              </a:rPr>
              <a:t>continuous</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deployment</a:t>
            </a:r>
            <a:r>
              <a:rPr lang="en-US" sz="2040">
                <a:latin typeface="Segoe UI" panose="020B0502040204020203" pitchFamily="34" charset="0"/>
                <a:cs typeface="Segoe UI" panose="020B0502040204020203" pitchFamily="34" charset="0"/>
              </a:rPr>
              <a:t>. Use the pipelines to manage policy definitions, role definitions, policy assignments, management group hierarchies, and subscriptions. These pipelines help ensure that you can operationally manage multiple subscriptions while still conforming to a desired state.</a:t>
            </a:r>
          </a:p>
          <a:p>
            <a:pPr marL="349724" indent="-349724">
              <a:buFont typeface="Arial" panose="020B0604020202020204" pitchFamily="34" charset="0"/>
              <a:buChar char="•"/>
            </a:pPr>
            <a:endParaRPr lang="en-US" sz="2040">
              <a:latin typeface="Segoe UI" panose="020B0502040204020203" pitchFamily="34" charset="0"/>
              <a:cs typeface="Segoe UI" panose="020B0502040204020203" pitchFamily="34" charset="0"/>
            </a:endParaRPr>
          </a:p>
          <a:p>
            <a:pPr marL="349724" indent="-349724">
              <a:buFont typeface="Arial" panose="020B0604020202020204" pitchFamily="34" charset="0"/>
              <a:buChar char="•"/>
            </a:pPr>
            <a:r>
              <a:rPr lang="en-US" sz="2040">
                <a:latin typeface="Segoe UI" panose="020B0502040204020203" pitchFamily="34" charset="0"/>
                <a:cs typeface="Segoe UI" panose="020B0502040204020203" pitchFamily="34" charset="0"/>
              </a:rPr>
              <a:t>The blanket application of a DevOps model won't instantly establish capable </a:t>
            </a:r>
            <a:r>
              <a:rPr lang="en-US" sz="2040">
                <a:solidFill>
                  <a:schemeClr val="tx2"/>
                </a:solidFill>
                <a:latin typeface="Segoe UI" panose="020B0502040204020203" pitchFamily="34" charset="0"/>
                <a:cs typeface="Segoe UI" panose="020B0502040204020203" pitchFamily="34" charset="0"/>
              </a:rPr>
              <a:t>DevOps teams</a:t>
            </a:r>
            <a:r>
              <a:rPr lang="en-US" sz="2040">
                <a:latin typeface="Segoe UI" panose="020B0502040204020203" pitchFamily="34" charset="0"/>
                <a:cs typeface="Segoe UI" panose="020B0502040204020203" pitchFamily="34" charset="0"/>
              </a:rPr>
              <a:t>.</a:t>
            </a:r>
          </a:p>
          <a:p>
            <a:pPr marL="349724" indent="-349724">
              <a:buFont typeface="Arial" panose="020B0604020202020204" pitchFamily="34" charset="0"/>
              <a:buChar char="•"/>
            </a:pPr>
            <a:endParaRPr lang="en-US" sz="2040">
              <a:latin typeface="Segoe UI" panose="020B0502040204020203" pitchFamily="34" charset="0"/>
              <a:cs typeface="Segoe UI" panose="020B0502040204020203" pitchFamily="34" charset="0"/>
            </a:endParaRPr>
          </a:p>
          <a:p>
            <a:pPr marL="349724" indent="-349724">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Investing</a:t>
            </a:r>
            <a:r>
              <a:rPr lang="en-US" sz="2040">
                <a:latin typeface="Segoe UI" panose="020B0502040204020203" pitchFamily="34" charset="0"/>
                <a:cs typeface="Segoe UI" panose="020B0502040204020203" pitchFamily="34" charset="0"/>
              </a:rPr>
              <a:t> in </a:t>
            </a:r>
            <a:r>
              <a:rPr lang="en-US" sz="2040">
                <a:solidFill>
                  <a:schemeClr val="tx2"/>
                </a:solidFill>
                <a:latin typeface="Segoe UI" panose="020B0502040204020203" pitchFamily="34" charset="0"/>
                <a:cs typeface="Segoe UI" panose="020B0502040204020203" pitchFamily="34" charset="0"/>
              </a:rPr>
              <a:t>engineering</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capabilities</a:t>
            </a:r>
            <a:r>
              <a:rPr lang="en-US" sz="2040">
                <a:latin typeface="Segoe UI" panose="020B0502040204020203" pitchFamily="34" charset="0"/>
                <a:cs typeface="Segoe UI" panose="020B0502040204020203" pitchFamily="34" charset="0"/>
              </a:rPr>
              <a:t> and resources is critical.</a:t>
            </a:r>
          </a:p>
        </p:txBody>
      </p:sp>
      <p:sp>
        <p:nvSpPr>
          <p:cNvPr id="8" name="Ellipse 7">
            <a:extLst>
              <a:ext uri="{FF2B5EF4-FFF2-40B4-BE49-F238E27FC236}">
                <a16:creationId xmlns:a16="http://schemas.microsoft.com/office/drawing/2014/main" id="{21430F5E-A273-45E4-997A-7B449497FD98}"/>
              </a:ext>
            </a:extLst>
          </p:cNvPr>
          <p:cNvSpPr/>
          <p:nvPr/>
        </p:nvSpPr>
        <p:spPr>
          <a:xfrm>
            <a:off x="332508" y="439511"/>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hteck 8" descr="Gears">
            <a:extLst>
              <a:ext uri="{FF2B5EF4-FFF2-40B4-BE49-F238E27FC236}">
                <a16:creationId xmlns:a16="http://schemas.microsoft.com/office/drawing/2014/main" id="{BDDA9761-525E-4CEC-B8C1-2A2E918ECB55}"/>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1584928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Planning for a DevOps approach</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a:buFont typeface="Arial" panose="020B0604020202020204" pitchFamily="34" charset="0"/>
              <a:buChar char="•"/>
            </a:pPr>
            <a:r>
              <a:rPr lang="en-US" sz="2040">
                <a:latin typeface="Segoe UI" panose="020B0502040204020203" pitchFamily="34" charset="0"/>
                <a:cs typeface="Segoe UI" panose="020B0502040204020203" pitchFamily="34" charset="0"/>
              </a:rPr>
              <a:t>You can arrange internal and external </a:t>
            </a:r>
            <a:r>
              <a:rPr lang="en-US" sz="2040">
                <a:solidFill>
                  <a:schemeClr val="tx2"/>
                </a:solidFill>
                <a:latin typeface="Segoe UI" panose="020B0502040204020203" pitchFamily="34" charset="0"/>
                <a:cs typeface="Segoe UI" panose="020B0502040204020203" pitchFamily="34" charset="0"/>
              </a:rPr>
              <a:t>DevOps roles and functions </a:t>
            </a:r>
            <a:r>
              <a:rPr lang="en-US" sz="2040">
                <a:latin typeface="Segoe UI" panose="020B0502040204020203" pitchFamily="34" charset="0"/>
                <a:cs typeface="Segoe UI" panose="020B0502040204020203" pitchFamily="34" charset="0"/>
              </a:rPr>
              <a:t>from a variety of sources that align with your organization's strategy.</a:t>
            </a:r>
          </a:p>
          <a:p>
            <a:pPr marL="349724" indent="-349724">
              <a:buFont typeface="Arial" panose="020B0604020202020204" pitchFamily="34" charset="0"/>
              <a:buChar char="•"/>
            </a:pPr>
            <a:endParaRPr lang="en-US" sz="2040">
              <a:latin typeface="Segoe UI" panose="020B0502040204020203" pitchFamily="34" charset="0"/>
              <a:cs typeface="Segoe UI" panose="020B0502040204020203" pitchFamily="34" charset="0"/>
            </a:endParaRPr>
          </a:p>
          <a:p>
            <a:pPr marL="349724" indent="-349724">
              <a:buFont typeface="Arial" panose="020B0604020202020204" pitchFamily="34" charset="0"/>
              <a:buChar char="•"/>
            </a:pPr>
            <a:r>
              <a:rPr lang="en-US" sz="2040">
                <a:latin typeface="Segoe UI" panose="020B0502040204020203" pitchFamily="34" charset="0"/>
                <a:cs typeface="Segoe UI" panose="020B0502040204020203" pitchFamily="34" charset="0"/>
              </a:rPr>
              <a:t>For some legacy applications, the associated application team might not have engineering resources required to align with a </a:t>
            </a:r>
            <a:r>
              <a:rPr lang="en-US" sz="2040">
                <a:solidFill>
                  <a:schemeClr val="tx2"/>
                </a:solidFill>
                <a:latin typeface="Segoe UI" panose="020B0502040204020203" pitchFamily="34" charset="0"/>
                <a:cs typeface="Segoe UI" panose="020B0502040204020203" pitchFamily="34" charset="0"/>
              </a:rPr>
              <a:t>DevOps strategy</a:t>
            </a:r>
            <a:r>
              <a:rPr lang="en-US" sz="2040">
                <a:latin typeface="Segoe UI" panose="020B0502040204020203" pitchFamily="34" charset="0"/>
                <a:cs typeface="Segoe UI" panose="020B0502040204020203" pitchFamily="34" charset="0"/>
              </a:rPr>
              <a:t>.</a:t>
            </a:r>
          </a:p>
        </p:txBody>
      </p:sp>
      <p:sp>
        <p:nvSpPr>
          <p:cNvPr id="8" name="Ellipse 7">
            <a:extLst>
              <a:ext uri="{FF2B5EF4-FFF2-40B4-BE49-F238E27FC236}">
                <a16:creationId xmlns:a16="http://schemas.microsoft.com/office/drawing/2014/main" id="{21430F5E-A273-45E4-997A-7B449497FD98}"/>
              </a:ext>
            </a:extLst>
          </p:cNvPr>
          <p:cNvSpPr/>
          <p:nvPr/>
        </p:nvSpPr>
        <p:spPr>
          <a:xfrm>
            <a:off x="332508" y="439511"/>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hteck 8" descr="Gears">
            <a:extLst>
              <a:ext uri="{FF2B5EF4-FFF2-40B4-BE49-F238E27FC236}">
                <a16:creationId xmlns:a16="http://schemas.microsoft.com/office/drawing/2014/main" id="{BDDA9761-525E-4CEC-B8C1-2A2E918ECB55}"/>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6639615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Planning for a DevOps approach</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53303" y="2000046"/>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12"/>
              </a:spcBef>
              <a:spcAft>
                <a:spcPts val="612"/>
              </a:spcAft>
            </a:pPr>
            <a:r>
              <a:rPr lang="en-US" sz="2040">
                <a:latin typeface="Segoe UI" panose="020B0502040204020203" pitchFamily="34" charset="0"/>
                <a:cs typeface="Segoe UI" panose="020B0502040204020203" pitchFamily="34" charset="0"/>
              </a:rPr>
              <a:t>Establish a </a:t>
            </a:r>
            <a:r>
              <a:rPr lang="en-US" sz="2040">
                <a:solidFill>
                  <a:schemeClr val="tx2"/>
                </a:solidFill>
                <a:latin typeface="Segoe UI" panose="020B0502040204020203" pitchFamily="34" charset="0"/>
                <a:cs typeface="Segoe UI" panose="020B0502040204020203" pitchFamily="34" charset="0"/>
              </a:rPr>
              <a:t>cross-functional DevOps platform team </a:t>
            </a:r>
            <a:r>
              <a:rPr lang="en-US" sz="2040">
                <a:latin typeface="Segoe UI" panose="020B0502040204020203" pitchFamily="34" charset="0"/>
                <a:cs typeface="Segoe UI" panose="020B0502040204020203" pitchFamily="34" charset="0"/>
              </a:rPr>
              <a:t>to build, manage, and maintain your enterprise-scale architecture. This team should include members from your central IT team, security, compliance, and business units to ensure that a wide spectrum of your enterprise is represented. The following list presents a recommended set of DevOps roles for a central platform team:</a:t>
            </a:r>
            <a:endParaRPr lang="en-US" sz="1640">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Content Placeholder 2">
            <a:extLst>
              <a:ext uri="{FF2B5EF4-FFF2-40B4-BE49-F238E27FC236}">
                <a16:creationId xmlns:a16="http://schemas.microsoft.com/office/drawing/2014/main" id="{55204E0A-FDB5-499B-A337-F2C8C5537BBC}"/>
              </a:ext>
            </a:extLst>
          </p:cNvPr>
          <p:cNvSpPr txBox="1">
            <a:spLocks/>
          </p:cNvSpPr>
          <p:nvPr/>
        </p:nvSpPr>
        <p:spPr>
          <a:xfrm>
            <a:off x="3821923" y="3952569"/>
            <a:ext cx="738685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12"/>
              </a:spcBef>
              <a:spcAft>
                <a:spcPts val="612"/>
              </a:spcAft>
              <a:buFont typeface="Arial" panose="020B0604020202020204" pitchFamily="34" charset="0"/>
              <a:buChar char="•"/>
            </a:pPr>
            <a:r>
              <a:rPr lang="en-US" sz="2040" err="1">
                <a:solidFill>
                  <a:schemeClr val="tx2"/>
                </a:solidFill>
                <a:latin typeface="Segoe UI" panose="020B0502040204020203" pitchFamily="34" charset="0"/>
                <a:cs typeface="Segoe UI" panose="020B0502040204020203" pitchFamily="34" charset="0"/>
              </a:rPr>
              <a:t>PlatformOps</a:t>
            </a:r>
            <a:r>
              <a:rPr lang="en-US" sz="2040">
                <a:latin typeface="Segoe UI" panose="020B0502040204020203" pitchFamily="34" charset="0"/>
                <a:cs typeface="Segoe UI" panose="020B0502040204020203" pitchFamily="34" charset="0"/>
              </a:rPr>
              <a:t> (platform operations)</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SecOps</a:t>
            </a:r>
            <a:r>
              <a:rPr lang="en-US" sz="2040">
                <a:latin typeface="Segoe UI" panose="020B0502040204020203" pitchFamily="34" charset="0"/>
                <a:cs typeface="Segoe UI" panose="020B0502040204020203" pitchFamily="34" charset="0"/>
              </a:rPr>
              <a:t> (security operations)</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NetOps</a:t>
            </a:r>
            <a:r>
              <a:rPr lang="en-US" sz="2040">
                <a:latin typeface="Segoe UI" panose="020B0502040204020203" pitchFamily="34" charset="0"/>
                <a:cs typeface="Segoe UI" panose="020B0502040204020203" pitchFamily="34" charset="0"/>
              </a:rPr>
              <a:t> (network operations)</a:t>
            </a:r>
          </a:p>
          <a:p>
            <a:pPr marL="342900" indent="-342900">
              <a:spcBef>
                <a:spcPts val="612"/>
              </a:spcBef>
              <a:spcAft>
                <a:spcPts val="612"/>
              </a:spcAft>
              <a:buFont typeface="Arial" panose="020B0604020202020204" pitchFamily="34" charset="0"/>
              <a:buChar char="•"/>
            </a:pPr>
            <a:r>
              <a:rPr lang="en-US" sz="2040" err="1">
                <a:solidFill>
                  <a:schemeClr val="tx2"/>
                </a:solidFill>
                <a:latin typeface="Segoe UI" panose="020B0502040204020203" pitchFamily="34" charset="0"/>
                <a:cs typeface="Segoe UI" panose="020B0502040204020203" pitchFamily="34" charset="0"/>
              </a:rPr>
              <a:t>AppDevOps</a:t>
            </a:r>
            <a:endParaRPr lang="en-US" sz="2040">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257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Planning for a DevOps approach</a:t>
            </a: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6" name="Picture 2">
            <a:extLst>
              <a:ext uri="{FF2B5EF4-FFF2-40B4-BE49-F238E27FC236}">
                <a16:creationId xmlns:a16="http://schemas.microsoft.com/office/drawing/2014/main" id="{DED64E11-CA82-43F0-9629-CC0BCAB08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9926" y="449263"/>
            <a:ext cx="7038674" cy="569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3522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410369"/>
          </a:xfrm>
        </p:spPr>
        <p:txBody>
          <a:bodyPr/>
          <a:lstStyle/>
          <a:p>
            <a:r>
              <a:rPr lang="de-DE" b="1" i="0" err="1">
                <a:solidFill>
                  <a:srgbClr val="171717"/>
                </a:solidFill>
                <a:effectLst/>
                <a:latin typeface="Segoe UI" panose="020B0502040204020203" pitchFamily="34" charset="0"/>
              </a:rPr>
              <a:t>PlatformOps</a:t>
            </a:r>
            <a:r>
              <a:rPr lang="de-DE" b="1" i="0">
                <a:solidFill>
                  <a:srgbClr val="171717"/>
                </a:solidFill>
                <a:effectLst/>
                <a:latin typeface="Segoe UI" panose="020B0502040204020203" pitchFamily="34" charset="0"/>
              </a:rPr>
              <a:t> </a:t>
            </a:r>
            <a:r>
              <a:rPr lang="de-DE" i="0">
                <a:solidFill>
                  <a:srgbClr val="171717"/>
                </a:solidFill>
                <a:effectLst/>
                <a:latin typeface="Segoe UI" panose="020B0502040204020203" pitchFamily="34" charset="0"/>
              </a:rPr>
              <a:t>(</a:t>
            </a:r>
            <a:r>
              <a:rPr lang="de-DE" i="0" err="1">
                <a:solidFill>
                  <a:srgbClr val="171717"/>
                </a:solidFill>
                <a:effectLst/>
                <a:latin typeface="Segoe UI" panose="020B0502040204020203" pitchFamily="34" charset="0"/>
              </a:rPr>
              <a:t>platform</a:t>
            </a:r>
            <a:r>
              <a:rPr lang="de-DE" i="0">
                <a:solidFill>
                  <a:srgbClr val="171717"/>
                </a:solidFill>
                <a:effectLst/>
                <a:latin typeface="Segoe UI" panose="020B0502040204020203" pitchFamily="34" charset="0"/>
              </a:rPr>
              <a:t> </a:t>
            </a:r>
            <a:r>
              <a:rPr lang="de-DE" i="0" err="1">
                <a:solidFill>
                  <a:srgbClr val="171717"/>
                </a:solidFill>
                <a:effectLst/>
                <a:latin typeface="Segoe UI" panose="020B0502040204020203" pitchFamily="34" charset="0"/>
              </a:rPr>
              <a:t>operations</a:t>
            </a:r>
            <a:r>
              <a:rPr lang="de-DE" i="0">
                <a:solidFill>
                  <a:srgbClr val="171717"/>
                </a:solidFill>
                <a:effectLst/>
                <a:latin typeface="Segoe UI" panose="020B0502040204020203" pitchFamily="34" charset="0"/>
              </a:rPr>
              <a:t>)</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53303" y="2000046"/>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Subscription provisioning </a:t>
            </a:r>
            <a:r>
              <a:rPr lang="en-US" sz="2040">
                <a:latin typeface="Segoe UI" panose="020B0502040204020203" pitchFamily="34" charset="0"/>
                <a:cs typeface="Segoe UI" panose="020B0502040204020203" pitchFamily="34" charset="0"/>
              </a:rPr>
              <a:t>and delegation of required </a:t>
            </a:r>
            <a:r>
              <a:rPr lang="en-US" sz="2040">
                <a:solidFill>
                  <a:schemeClr val="tx2"/>
                </a:solidFill>
                <a:latin typeface="Segoe UI" panose="020B0502040204020203" pitchFamily="34" charset="0"/>
                <a:cs typeface="Segoe UI" panose="020B0502040204020203" pitchFamily="34" charset="0"/>
              </a:rPr>
              <a:t>network</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identity and access</a:t>
            </a:r>
            <a:r>
              <a:rPr lang="en-US" sz="2040">
                <a:latin typeface="Segoe UI" panose="020B0502040204020203" pitchFamily="34" charset="0"/>
                <a:cs typeface="Segoe UI" panose="020B0502040204020203" pitchFamily="34" charset="0"/>
              </a:rPr>
              <a:t> management, and </a:t>
            </a:r>
            <a:r>
              <a:rPr lang="en-US" sz="2040">
                <a:solidFill>
                  <a:schemeClr val="tx2"/>
                </a:solidFill>
                <a:latin typeface="Segoe UI" panose="020B0502040204020203" pitchFamily="34" charset="0"/>
                <a:cs typeface="Segoe UI" panose="020B0502040204020203" pitchFamily="34" charset="0"/>
              </a:rPr>
              <a:t>policies</a:t>
            </a:r>
            <a:r>
              <a:rPr lang="en-US" sz="2040">
                <a:latin typeface="Segoe UI" panose="020B0502040204020203" pitchFamily="34" charset="0"/>
                <a:cs typeface="Segoe UI" panose="020B0502040204020203" pitchFamily="34" charset="0"/>
              </a:rPr>
              <a:t>.</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Platform management and monitoring </a:t>
            </a:r>
            <a:r>
              <a:rPr lang="en-US" sz="2040">
                <a:latin typeface="Segoe UI" panose="020B0502040204020203" pitchFamily="34" charset="0"/>
                <a:cs typeface="Segoe UI" panose="020B0502040204020203" pitchFamily="34" charset="0"/>
              </a:rPr>
              <a:t>(holistic).</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Cost management </a:t>
            </a:r>
            <a:r>
              <a:rPr lang="en-US" sz="2040">
                <a:latin typeface="Segoe UI" panose="020B0502040204020203" pitchFamily="34" charset="0"/>
                <a:cs typeface="Segoe UI" panose="020B0502040204020203" pitchFamily="34" charset="0"/>
              </a:rPr>
              <a:t>(holistic).</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Platform-as-code</a:t>
            </a:r>
            <a:r>
              <a:rPr lang="en-US" sz="2040">
                <a:latin typeface="Segoe UI" panose="020B0502040204020203" pitchFamily="34" charset="0"/>
                <a:cs typeface="Segoe UI" panose="020B0502040204020203" pitchFamily="34" charset="0"/>
              </a:rPr>
              <a:t> (managing templates, scripts, and other assets).</a:t>
            </a:r>
          </a:p>
          <a:p>
            <a:pPr marL="342900" indent="-342900">
              <a:spcBef>
                <a:spcPts val="612"/>
              </a:spcBef>
              <a:spcAft>
                <a:spcPts val="612"/>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Responsible</a:t>
            </a:r>
            <a:r>
              <a:rPr lang="en-US" sz="2040">
                <a:latin typeface="Segoe UI" panose="020B0502040204020203" pitchFamily="34" charset="0"/>
                <a:cs typeface="Segoe UI" panose="020B0502040204020203" pitchFamily="34" charset="0"/>
              </a:rPr>
              <a:t> for </a:t>
            </a:r>
            <a:r>
              <a:rPr lang="en-US" sz="2040">
                <a:solidFill>
                  <a:schemeClr val="tx2"/>
                </a:solidFill>
                <a:latin typeface="Segoe UI" panose="020B0502040204020203" pitchFamily="34" charset="0"/>
                <a:cs typeface="Segoe UI" panose="020B0502040204020203" pitchFamily="34" charset="0"/>
              </a:rPr>
              <a:t>overall</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operations</a:t>
            </a:r>
            <a:r>
              <a:rPr lang="en-US" sz="2040">
                <a:latin typeface="Segoe UI" panose="020B0502040204020203" pitchFamily="34" charset="0"/>
                <a:cs typeface="Segoe UI" panose="020B0502040204020203" pitchFamily="34" charset="0"/>
              </a:rPr>
              <a:t> on </a:t>
            </a:r>
            <a:r>
              <a:rPr lang="en-US" sz="2040">
                <a:solidFill>
                  <a:schemeClr val="tx2"/>
                </a:solidFill>
                <a:latin typeface="Segoe UI" panose="020B0502040204020203" pitchFamily="34" charset="0"/>
                <a:cs typeface="Segoe UI" panose="020B0502040204020203" pitchFamily="34" charset="0"/>
              </a:rPr>
              <a:t>Microsoft</a:t>
            </a:r>
            <a:r>
              <a:rPr lang="en-US" sz="2040">
                <a:latin typeface="Segoe UI" panose="020B0502040204020203" pitchFamily="34" charset="0"/>
                <a:cs typeface="Segoe UI" panose="020B0502040204020203" pitchFamily="34" charset="0"/>
              </a:rPr>
              <a:t> </a:t>
            </a:r>
            <a:r>
              <a:rPr lang="en-US" sz="2040">
                <a:solidFill>
                  <a:schemeClr val="tx2"/>
                </a:solidFill>
                <a:latin typeface="Segoe UI" panose="020B0502040204020203" pitchFamily="34" charset="0"/>
                <a:cs typeface="Segoe UI" panose="020B0502040204020203" pitchFamily="34" charset="0"/>
              </a:rPr>
              <a:t>Azure</a:t>
            </a:r>
            <a:r>
              <a:rPr lang="en-US" sz="2040">
                <a:latin typeface="Segoe UI" panose="020B0502040204020203" pitchFamily="34" charset="0"/>
                <a:cs typeface="Segoe UI" panose="020B0502040204020203" pitchFamily="34" charset="0"/>
              </a:rPr>
              <a:t> within the Azure Active Directory tenant (managing service principals, Graph API registration, and defining roles).</a:t>
            </a:r>
            <a:endParaRPr lang="en-US" sz="1640">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951382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410369"/>
          </a:xfrm>
        </p:spPr>
        <p:txBody>
          <a:bodyPr/>
          <a:lstStyle/>
          <a:p>
            <a:r>
              <a:rPr lang="de-DE" b="1" i="0" err="1">
                <a:solidFill>
                  <a:srgbClr val="171717"/>
                </a:solidFill>
                <a:effectLst/>
                <a:latin typeface="Segoe UI" panose="020B0502040204020203" pitchFamily="34" charset="0"/>
              </a:rPr>
              <a:t>SecOps</a:t>
            </a:r>
            <a:r>
              <a:rPr lang="de-DE" b="0" i="0">
                <a:solidFill>
                  <a:srgbClr val="171717"/>
                </a:solidFill>
                <a:effectLst/>
                <a:latin typeface="Segoe UI" panose="020B0502040204020203" pitchFamily="34" charset="0"/>
              </a:rPr>
              <a:t> (</a:t>
            </a:r>
            <a:r>
              <a:rPr lang="de-DE" b="0" i="0" err="1">
                <a:solidFill>
                  <a:srgbClr val="171717"/>
                </a:solidFill>
                <a:effectLst/>
                <a:latin typeface="Segoe UI" panose="020B0502040204020203" pitchFamily="34" charset="0"/>
              </a:rPr>
              <a:t>security</a:t>
            </a:r>
            <a:r>
              <a:rPr lang="de-DE" b="0" i="0">
                <a:solidFill>
                  <a:srgbClr val="171717"/>
                </a:solidFill>
                <a:effectLst/>
                <a:latin typeface="Segoe UI" panose="020B0502040204020203" pitchFamily="34" charset="0"/>
              </a:rPr>
              <a:t> </a:t>
            </a:r>
            <a:r>
              <a:rPr lang="de-DE" b="0" i="0" err="1">
                <a:solidFill>
                  <a:srgbClr val="171717"/>
                </a:solidFill>
                <a:effectLst/>
                <a:latin typeface="Segoe UI" panose="020B0502040204020203" pitchFamily="34" charset="0"/>
              </a:rPr>
              <a:t>operations</a:t>
            </a:r>
            <a:r>
              <a:rPr lang="de-DE" b="0" i="0">
                <a:solidFill>
                  <a:srgbClr val="171717"/>
                </a:solidFill>
                <a:effectLst/>
                <a:latin typeface="Segoe UI" panose="020B0502040204020203" pitchFamily="34" charset="0"/>
              </a:rPr>
              <a:t>)</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53303" y="2000046"/>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Azure role-based access control (Azure RBAC) (holistic).</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Key management (for central services, simple mail-transfer protocol, and domain controller).</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Policy management and enforcement (holistic).</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Security monitoring and audit (holistic).</a:t>
            </a:r>
            <a:endParaRPr lang="en-US" sz="1640">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3382647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err="1">
                <a:solidFill>
                  <a:srgbClr val="171717"/>
                </a:solidFill>
                <a:effectLst/>
                <a:latin typeface="Segoe UI" panose="020B0502040204020203" pitchFamily="34" charset="0"/>
              </a:rPr>
              <a:t>SecOps</a:t>
            </a:r>
            <a:r>
              <a:rPr lang="de-DE" b="0" i="0">
                <a:solidFill>
                  <a:srgbClr val="171717"/>
                </a:solidFill>
                <a:effectLst/>
                <a:latin typeface="Segoe UI" panose="020B0502040204020203" pitchFamily="34" charset="0"/>
              </a:rPr>
              <a:t> (</a:t>
            </a:r>
            <a:r>
              <a:rPr lang="de-DE" b="0" i="0" err="1">
                <a:solidFill>
                  <a:srgbClr val="171717"/>
                </a:solidFill>
                <a:effectLst/>
                <a:latin typeface="Segoe UI" panose="020B0502040204020203" pitchFamily="34" charset="0"/>
              </a:rPr>
              <a:t>security</a:t>
            </a:r>
            <a:r>
              <a:rPr lang="de-DE" b="0" i="0">
                <a:solidFill>
                  <a:srgbClr val="171717"/>
                </a:solidFill>
                <a:effectLst/>
                <a:latin typeface="Segoe UI" panose="020B0502040204020203" pitchFamily="34" charset="0"/>
              </a:rPr>
              <a:t> </a:t>
            </a:r>
            <a:r>
              <a:rPr lang="de-DE" b="0" i="0" err="1">
                <a:solidFill>
                  <a:srgbClr val="171717"/>
                </a:solidFill>
                <a:effectLst/>
                <a:latin typeface="Segoe UI" panose="020B0502040204020203" pitchFamily="34" charset="0"/>
              </a:rPr>
              <a:t>operations</a:t>
            </a:r>
            <a:r>
              <a:rPr lang="de-DE" b="0" i="0">
                <a:solidFill>
                  <a:srgbClr val="171717"/>
                </a:solidFill>
                <a:effectLst/>
                <a:latin typeface="Segoe UI" panose="020B0502040204020203" pitchFamily="34" charset="0"/>
              </a:rPr>
              <a:t>)</a:t>
            </a:r>
            <a:br>
              <a:rPr lang="de-DE" b="0" i="0">
                <a:solidFill>
                  <a:srgbClr val="171717"/>
                </a:solidFill>
                <a:effectLst/>
                <a:latin typeface="Segoe UI" panose="020B0502040204020203" pitchFamily="34" charset="0"/>
              </a:rPr>
            </a:br>
            <a:r>
              <a:rPr lang="de-DE" b="1" i="0" err="1">
                <a:solidFill>
                  <a:srgbClr val="171717"/>
                </a:solidFill>
                <a:effectLst/>
                <a:latin typeface="Segoe UI" panose="020B0502040204020203" pitchFamily="34" charset="0"/>
              </a:rPr>
              <a:t>NetOps</a:t>
            </a:r>
            <a:r>
              <a:rPr lang="de-DE" b="0" i="0">
                <a:solidFill>
                  <a:srgbClr val="171717"/>
                </a:solidFill>
                <a:effectLst/>
                <a:latin typeface="Segoe UI" panose="020B0502040204020203" pitchFamily="34" charset="0"/>
              </a:rPr>
              <a:t> (network </a:t>
            </a:r>
            <a:r>
              <a:rPr lang="de-DE" b="0" i="0" err="1">
                <a:solidFill>
                  <a:srgbClr val="171717"/>
                </a:solidFill>
                <a:effectLst/>
                <a:latin typeface="Segoe UI" panose="020B0502040204020203" pitchFamily="34" charset="0"/>
              </a:rPr>
              <a:t>operations</a:t>
            </a:r>
            <a:r>
              <a:rPr lang="de-DE" b="0" i="0">
                <a:solidFill>
                  <a:srgbClr val="171717"/>
                </a:solidFill>
                <a:effectLst/>
                <a:latin typeface="Segoe UI" panose="020B0502040204020203" pitchFamily="34" charset="0"/>
              </a:rPr>
              <a:t>)</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53303" y="2000046"/>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SecOps</a:t>
            </a:r>
            <a:r>
              <a:rPr lang="en-US" sz="2040">
                <a:latin typeface="Segoe UI" panose="020B0502040204020203" pitchFamily="34" charset="0"/>
                <a:cs typeface="Segoe UI" panose="020B0502040204020203" pitchFamily="34" charset="0"/>
              </a:rPr>
              <a:t> (security operations)</a:t>
            </a:r>
          </a:p>
          <a:p>
            <a:pPr marL="342900" lvl="1" indent="-342900">
              <a:spcBef>
                <a:spcPts val="600"/>
              </a:spcBef>
              <a:spcAft>
                <a:spcPts val="600"/>
              </a:spcAft>
              <a:buFont typeface="Arial" panose="020B0604020202020204" pitchFamily="34" charset="0"/>
              <a:buChar char="•"/>
            </a:pPr>
            <a:r>
              <a:rPr lang="en-US" sz="1648">
                <a:latin typeface="Segoe UI" panose="020B0502040204020203" pitchFamily="34" charset="0"/>
                <a:cs typeface="Segoe UI" panose="020B0502040204020203" pitchFamily="34" charset="0"/>
              </a:rPr>
              <a:t>Azure role-based access control (Azure RBAC) (holistic).</a:t>
            </a:r>
          </a:p>
          <a:p>
            <a:pPr marL="342900" lvl="1" indent="-342900">
              <a:spcBef>
                <a:spcPts val="600"/>
              </a:spcBef>
              <a:spcAft>
                <a:spcPts val="600"/>
              </a:spcAft>
              <a:buFont typeface="Arial" panose="020B0604020202020204" pitchFamily="34" charset="0"/>
              <a:buChar char="•"/>
            </a:pPr>
            <a:r>
              <a:rPr lang="en-US" sz="1648">
                <a:latin typeface="Segoe UI" panose="020B0502040204020203" pitchFamily="34" charset="0"/>
                <a:cs typeface="Segoe UI" panose="020B0502040204020203" pitchFamily="34" charset="0"/>
              </a:rPr>
              <a:t>Key management (for central services, simple mail-transfer protocol, and domain controller).</a:t>
            </a:r>
          </a:p>
          <a:p>
            <a:pPr marL="342900" lvl="1" indent="-342900">
              <a:spcBef>
                <a:spcPts val="600"/>
              </a:spcBef>
              <a:spcAft>
                <a:spcPts val="600"/>
              </a:spcAft>
              <a:buFont typeface="Arial" panose="020B0604020202020204" pitchFamily="34" charset="0"/>
              <a:buChar char="•"/>
            </a:pPr>
            <a:r>
              <a:rPr lang="en-US" sz="1648">
                <a:latin typeface="Segoe UI" panose="020B0502040204020203" pitchFamily="34" charset="0"/>
                <a:cs typeface="Segoe UI" panose="020B0502040204020203" pitchFamily="34" charset="0"/>
              </a:rPr>
              <a:t>Policy management and enforcement (holistic).</a:t>
            </a:r>
          </a:p>
          <a:p>
            <a:pPr marL="342900" lvl="1" indent="-342900">
              <a:spcBef>
                <a:spcPts val="600"/>
              </a:spcBef>
              <a:spcAft>
                <a:spcPts val="600"/>
              </a:spcAft>
              <a:buFont typeface="Arial" panose="020B0604020202020204" pitchFamily="34" charset="0"/>
              <a:buChar char="•"/>
            </a:pPr>
            <a:r>
              <a:rPr lang="en-US" sz="1648">
                <a:latin typeface="Segoe UI" panose="020B0502040204020203" pitchFamily="34" charset="0"/>
                <a:cs typeface="Segoe UI" panose="020B0502040204020203" pitchFamily="34" charset="0"/>
              </a:rPr>
              <a:t>Security monitoring and audit (holistic).</a:t>
            </a:r>
            <a:endParaRPr lang="en-US" sz="1248">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6" name="Content Placeholder 2">
            <a:extLst>
              <a:ext uri="{FF2B5EF4-FFF2-40B4-BE49-F238E27FC236}">
                <a16:creationId xmlns:a16="http://schemas.microsoft.com/office/drawing/2014/main" id="{FFF8A369-7201-46CF-A6F5-A58CDB9F53FE}"/>
              </a:ext>
            </a:extLst>
          </p:cNvPr>
          <p:cNvSpPr txBox="1">
            <a:spLocks/>
          </p:cNvSpPr>
          <p:nvPr/>
        </p:nvSpPr>
        <p:spPr>
          <a:xfrm>
            <a:off x="1653303" y="4816988"/>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solidFill>
                  <a:schemeClr val="tx2"/>
                </a:solidFill>
                <a:latin typeface="Segoe UI" panose="020B0502040204020203" pitchFamily="34" charset="0"/>
                <a:cs typeface="Segoe UI" panose="020B0502040204020203" pitchFamily="34" charset="0"/>
              </a:rPr>
              <a:t>NetOps</a:t>
            </a:r>
            <a:r>
              <a:rPr lang="en-US" sz="2040">
                <a:latin typeface="Segoe UI" panose="020B0502040204020203" pitchFamily="34" charset="0"/>
                <a:cs typeface="Segoe UI" panose="020B0502040204020203" pitchFamily="34" charset="0"/>
              </a:rPr>
              <a:t> (network operations)</a:t>
            </a:r>
          </a:p>
          <a:p>
            <a:pPr marL="342900" lvl="1" indent="-342900">
              <a:spcBef>
                <a:spcPts val="600"/>
              </a:spcBef>
              <a:spcAft>
                <a:spcPts val="600"/>
              </a:spcAft>
              <a:buFont typeface="Arial" panose="020B0604020202020204" pitchFamily="34" charset="0"/>
              <a:buChar char="•"/>
            </a:pPr>
            <a:r>
              <a:rPr lang="en-US" sz="1648">
                <a:latin typeface="Segoe UI" panose="020B0502040204020203" pitchFamily="34" charset="0"/>
                <a:cs typeface="Segoe UI" panose="020B0502040204020203" pitchFamily="34" charset="0"/>
              </a:rPr>
              <a:t>Network management (holistic).</a:t>
            </a:r>
            <a:endParaRPr lang="en-US" sz="1248">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48158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err="1">
                <a:solidFill>
                  <a:srgbClr val="171717"/>
                </a:solidFill>
                <a:effectLst/>
                <a:latin typeface="Segoe UI" panose="020B0502040204020203" pitchFamily="34" charset="0"/>
              </a:rPr>
              <a:t>AppDevOps</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564813" y="1559488"/>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Application migration or transformation.</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Application management and monitoring.</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Azure RBAC (application resources).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Security monitoring and audit (application resources).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Cost management (application resources).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Network management (application resources).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In some instances, you might want to break </a:t>
            </a:r>
            <a:r>
              <a:rPr lang="en-US" sz="2040" err="1">
                <a:latin typeface="Segoe UI" panose="020B0502040204020203" pitchFamily="34" charset="0"/>
                <a:cs typeface="Segoe UI" panose="020B0502040204020203" pitchFamily="34" charset="0"/>
              </a:rPr>
              <a:t>AppDevOps</a:t>
            </a:r>
            <a:r>
              <a:rPr lang="en-US" sz="2040">
                <a:latin typeface="Segoe UI" panose="020B0502040204020203" pitchFamily="34" charset="0"/>
                <a:cs typeface="Segoe UI" panose="020B0502040204020203" pitchFamily="34" charset="0"/>
              </a:rPr>
              <a:t> into more granular roles such as </a:t>
            </a:r>
            <a:r>
              <a:rPr lang="en-US" sz="2040" err="1">
                <a:latin typeface="Segoe UI" panose="020B0502040204020203" pitchFamily="34" charset="0"/>
                <a:cs typeface="Segoe UI" panose="020B0502040204020203" pitchFamily="34" charset="0"/>
              </a:rPr>
              <a:t>AppDataOps</a:t>
            </a:r>
            <a:r>
              <a:rPr lang="en-US" sz="2040">
                <a:latin typeface="Segoe UI" panose="020B0502040204020203" pitchFamily="34" charset="0"/>
                <a:cs typeface="Segoe UI" panose="020B0502040204020203" pitchFamily="34" charset="0"/>
              </a:rPr>
              <a:t> for database management or </a:t>
            </a:r>
            <a:r>
              <a:rPr lang="en-US" sz="2040" err="1">
                <a:latin typeface="Segoe UI" panose="020B0502040204020203" pitchFamily="34" charset="0"/>
                <a:cs typeface="Segoe UI" panose="020B0502040204020203" pitchFamily="34" charset="0"/>
              </a:rPr>
              <a:t>AppSecOps</a:t>
            </a:r>
            <a:r>
              <a:rPr lang="en-US" sz="2040">
                <a:latin typeface="Segoe UI" panose="020B0502040204020203" pitchFamily="34" charset="0"/>
                <a:cs typeface="Segoe UI" panose="020B0502040204020203" pitchFamily="34" charset="0"/>
              </a:rPr>
              <a:t> for more security-sensitive applications.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Provide a central application DevOps function to support applications that don't have existing DevOps capabilities or a business case to establish one (for example, legacy applications with minimal development capabilities).</a:t>
            </a:r>
            <a:endParaRPr lang="en-US" sz="1248">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11374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err="1">
                <a:solidFill>
                  <a:srgbClr val="171717"/>
                </a:solidFill>
                <a:effectLst/>
                <a:latin typeface="Segoe UI" panose="020B0502040204020203" pitchFamily="34" charset="0"/>
              </a:rPr>
              <a:t>AppDevOps</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09058" y="2149423"/>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Use a policy-driven approach with clear Azure RBAC boundaries to centrally enforce consistency and security across application teams. This ensures a least privilege approach is taken by using a combination of Azure RBAC and Azure Policy, and that workloads are compliant with Azure Policy assignments at all times.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To accelerate Azure adoption, the central platform team should establish a common set of templates and libraries for application teams to draw upon. For example, horizontal (cross-function) guidance can help to support migrations through subject matter expertise and to ensure alignment with the overall target enterprise-scale architecture.</a:t>
            </a: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094978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err="1">
                <a:solidFill>
                  <a:srgbClr val="171717"/>
                </a:solidFill>
                <a:effectLst/>
                <a:latin typeface="Segoe UI" panose="020B0502040204020203" pitchFamily="34" charset="0"/>
              </a:rPr>
              <a:t>AppDevOps</a:t>
            </a:r>
            <a:endParaRPr lang="en-US"/>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550065" y="1913449"/>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Don't restrict application teams to use central artifacts or approaches because it hinders their agility. You can enforce consistent baseline configurations through a policy-driven infrastructure approach and Azure RBAC. This ensures that application (business unit) teams are flexible enough to innovate while still able to draw from a predefined set of templates.</a:t>
            </a:r>
          </a:p>
          <a:p>
            <a:pPr marL="342900" indent="-342900">
              <a:spcBef>
                <a:spcPts val="600"/>
              </a:spcBef>
              <a:spcAft>
                <a:spcPts val="600"/>
              </a:spcAft>
              <a:buFont typeface="Arial" panose="020B0604020202020204" pitchFamily="34" charset="0"/>
              <a:buChar char="•"/>
            </a:pPr>
            <a:r>
              <a:rPr lang="en-US" sz="2040">
                <a:latin typeface="Segoe UI" panose="020B0502040204020203" pitchFamily="34" charset="0"/>
                <a:cs typeface="Segoe UI" panose="020B0502040204020203" pitchFamily="34" charset="0"/>
              </a:rPr>
              <a:t>Don't force application teams to use a central process or provisioning pipeline for the instantiation or management of application resources. Existing teams that already rely on a DevOps pipeline for application delivery should still be able to use the same tools they have been using. Remember that you can still use Azure Policy to maintain guardrails, independent of how resources are deployed in Azure.</a:t>
            </a:r>
            <a:endParaRPr lang="en-US" sz="1248">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142295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9045508"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9000242"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extLst>
              <p:ext uri="{D42A27DB-BD31-4B8C-83A1-F6EECF244321}">
                <p14:modId xmlns:p14="http://schemas.microsoft.com/office/powerpoint/2010/main" val="1955756503"/>
              </p:ext>
            </p:extLst>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2" name="Picture 71">
            <a:extLst>
              <a:ext uri="{FF2B5EF4-FFF2-40B4-BE49-F238E27FC236}">
                <a16:creationId xmlns:a16="http://schemas.microsoft.com/office/drawing/2014/main" id="{B714577B-9B6D-44CC-A003-4AACC6108258}"/>
              </a:ext>
            </a:extLst>
          </p:cNvPr>
          <p:cNvPicPr>
            <a:picLocks noChangeAspect="1"/>
          </p:cNvPicPr>
          <p:nvPr/>
        </p:nvPicPr>
        <p:blipFill>
          <a:blip r:embed="rId8"/>
          <a:stretch>
            <a:fillRect/>
          </a:stretch>
        </p:blipFill>
        <p:spPr>
          <a:xfrm>
            <a:off x="549110" y="2236858"/>
            <a:ext cx="1673260" cy="1110730"/>
          </a:xfrm>
          <a:prstGeom prst="rect">
            <a:avLst/>
          </a:prstGeom>
        </p:spPr>
      </p:pic>
      <p:pic>
        <p:nvPicPr>
          <p:cNvPr id="73" name="Picture 72">
            <a:extLst>
              <a:ext uri="{FF2B5EF4-FFF2-40B4-BE49-F238E27FC236}">
                <a16:creationId xmlns:a16="http://schemas.microsoft.com/office/drawing/2014/main" id="{69713F28-72FE-4AEE-AF79-0E1E904BDCE1}"/>
              </a:ext>
            </a:extLst>
          </p:cNvPr>
          <p:cNvPicPr>
            <a:picLocks noChangeAspect="1"/>
          </p:cNvPicPr>
          <p:nvPr/>
        </p:nvPicPr>
        <p:blipFill>
          <a:blip r:embed="rId9"/>
          <a:stretch>
            <a:fillRect/>
          </a:stretch>
        </p:blipFill>
        <p:spPr>
          <a:xfrm flipH="1">
            <a:off x="6218237" y="3114402"/>
            <a:ext cx="698543" cy="1306602"/>
          </a:xfrm>
          <a:prstGeom prst="rect">
            <a:avLst/>
          </a:prstGeom>
        </p:spPr>
      </p:pic>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1049518"/>
          </a:xfrm>
        </p:spPr>
        <p:txBody>
          <a:bodyPr/>
          <a:lstStyle/>
          <a:p>
            <a:r>
              <a:rPr lang="de-DE" sz="3200"/>
              <a:t>Software Development Life Cycle</a:t>
            </a:r>
          </a:p>
        </p:txBody>
      </p:sp>
      <p:grpSp>
        <p:nvGrpSpPr>
          <p:cNvPr id="78" name="Group 77">
            <a:extLst>
              <a:ext uri="{FF2B5EF4-FFF2-40B4-BE49-F238E27FC236}">
                <a16:creationId xmlns:a16="http://schemas.microsoft.com/office/drawing/2014/main" id="{0CC8FB30-D177-4BC9-97BA-EC8C23DFED37}"/>
              </a:ext>
            </a:extLst>
          </p:cNvPr>
          <p:cNvGrpSpPr/>
          <p:nvPr/>
        </p:nvGrpSpPr>
        <p:grpSpPr>
          <a:xfrm>
            <a:off x="1142733" y="3767703"/>
            <a:ext cx="4838967" cy="2169879"/>
            <a:chOff x="4274283" y="4244766"/>
            <a:chExt cx="5223534" cy="2608530"/>
          </a:xfrm>
        </p:grpSpPr>
        <p:sp>
          <p:nvSpPr>
            <p:cNvPr id="79" name="Rectangle 78">
              <a:extLst>
                <a:ext uri="{FF2B5EF4-FFF2-40B4-BE49-F238E27FC236}">
                  <a16:creationId xmlns:a16="http://schemas.microsoft.com/office/drawing/2014/main" id="{16A0B7C9-0B3B-4232-B092-3690728FC6A3}"/>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Plan</a:t>
              </a:r>
            </a:p>
          </p:txBody>
        </p:sp>
        <p:grpSp>
          <p:nvGrpSpPr>
            <p:cNvPr id="80" name="Group 79">
              <a:extLst>
                <a:ext uri="{FF2B5EF4-FFF2-40B4-BE49-F238E27FC236}">
                  <a16:creationId xmlns:a16="http://schemas.microsoft.com/office/drawing/2014/main" id="{08CC0F49-3F87-4B82-BBA8-EBBAB93C265D}"/>
                </a:ext>
              </a:extLst>
            </p:cNvPr>
            <p:cNvGrpSpPr/>
            <p:nvPr/>
          </p:nvGrpSpPr>
          <p:grpSpPr>
            <a:xfrm rot="20856135">
              <a:off x="4675552" y="4477901"/>
              <a:ext cx="1823343" cy="1971492"/>
              <a:chOff x="4954635" y="6278130"/>
              <a:chExt cx="1619005" cy="1750551"/>
            </a:xfrm>
          </p:grpSpPr>
          <p:sp>
            <p:nvSpPr>
              <p:cNvPr id="112" name="Arc 111">
                <a:extLst>
                  <a:ext uri="{FF2B5EF4-FFF2-40B4-BE49-F238E27FC236}">
                    <a16:creationId xmlns:a16="http://schemas.microsoft.com/office/drawing/2014/main" id="{A939C7DB-9E8A-4447-B9C5-EC5D5DAB4B9C}"/>
                  </a:ext>
                </a:extLst>
              </p:cNvPr>
              <p:cNvSpPr/>
              <p:nvPr/>
            </p:nvSpPr>
            <p:spPr>
              <a:xfrm rot="17845509">
                <a:off x="4954635" y="6409676"/>
                <a:ext cx="1619005" cy="1619005"/>
              </a:xfrm>
              <a:prstGeom prst="arc">
                <a:avLst>
                  <a:gd name="adj1" fmla="val 19771581"/>
                  <a:gd name="adj2" fmla="val 1372970"/>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13" name="Group 112">
                <a:extLst>
                  <a:ext uri="{FF2B5EF4-FFF2-40B4-BE49-F238E27FC236}">
                    <a16:creationId xmlns:a16="http://schemas.microsoft.com/office/drawing/2014/main" id="{CBAF2EDC-0D10-402A-94B4-69C758F634D7}"/>
                  </a:ext>
                </a:extLst>
              </p:cNvPr>
              <p:cNvGrpSpPr/>
              <p:nvPr/>
            </p:nvGrpSpPr>
            <p:grpSpPr>
              <a:xfrm flipH="1">
                <a:off x="5690385" y="6278130"/>
                <a:ext cx="140254" cy="188391"/>
                <a:chOff x="7225968" y="3257531"/>
                <a:chExt cx="159659" cy="192169"/>
              </a:xfrm>
            </p:grpSpPr>
            <p:cxnSp>
              <p:nvCxnSpPr>
                <p:cNvPr id="114" name="Straight Connector 113">
                  <a:extLst>
                    <a:ext uri="{FF2B5EF4-FFF2-40B4-BE49-F238E27FC236}">
                      <a16:creationId xmlns:a16="http://schemas.microsoft.com/office/drawing/2014/main" id="{3F85DD37-140C-4FE3-95C3-B06D768D7431}"/>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92441-61FC-41B1-981E-C7E4D88DF8D0}"/>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A82C90E7-47D1-4E58-B96A-DA832F78B6DD}"/>
                </a:ext>
              </a:extLst>
            </p:cNvPr>
            <p:cNvGrpSpPr/>
            <p:nvPr/>
          </p:nvGrpSpPr>
          <p:grpSpPr>
            <a:xfrm rot="14953799">
              <a:off x="4583504" y="4479815"/>
              <a:ext cx="1823343" cy="1971492"/>
              <a:chOff x="4954635" y="6278130"/>
              <a:chExt cx="1619005" cy="1750551"/>
            </a:xfrm>
          </p:grpSpPr>
          <p:sp>
            <p:nvSpPr>
              <p:cNvPr id="108" name="Arc 107">
                <a:extLst>
                  <a:ext uri="{FF2B5EF4-FFF2-40B4-BE49-F238E27FC236}">
                    <a16:creationId xmlns:a16="http://schemas.microsoft.com/office/drawing/2014/main" id="{B92D68AA-9E7A-4030-924F-F6C7473CE52E}"/>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9" name="Group 108">
                <a:extLst>
                  <a:ext uri="{FF2B5EF4-FFF2-40B4-BE49-F238E27FC236}">
                    <a16:creationId xmlns:a16="http://schemas.microsoft.com/office/drawing/2014/main" id="{64F56F2D-F8F7-499E-AC8D-79130AF7612F}"/>
                  </a:ext>
                </a:extLst>
              </p:cNvPr>
              <p:cNvGrpSpPr/>
              <p:nvPr/>
            </p:nvGrpSpPr>
            <p:grpSpPr>
              <a:xfrm flipH="1">
                <a:off x="5690385" y="6278130"/>
                <a:ext cx="140254" cy="188391"/>
                <a:chOff x="7225968" y="3257531"/>
                <a:chExt cx="159659" cy="192169"/>
              </a:xfrm>
            </p:grpSpPr>
            <p:cxnSp>
              <p:nvCxnSpPr>
                <p:cNvPr id="110" name="Straight Connector 109">
                  <a:extLst>
                    <a:ext uri="{FF2B5EF4-FFF2-40B4-BE49-F238E27FC236}">
                      <a16:creationId xmlns:a16="http://schemas.microsoft.com/office/drawing/2014/main" id="{7A2E9780-3509-4505-8EA2-E9C351A1AEC8}"/>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B06003-1691-4D5E-8EED-10CF11B871F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01169302-330C-4D0A-803B-CE5D68C874F9}"/>
                </a:ext>
              </a:extLst>
            </p:cNvPr>
            <p:cNvGrpSpPr/>
            <p:nvPr/>
          </p:nvGrpSpPr>
          <p:grpSpPr>
            <a:xfrm rot="13271903" flipH="1">
              <a:off x="7332229" y="4677111"/>
              <a:ext cx="1823343" cy="1971492"/>
              <a:chOff x="4954635" y="6278130"/>
              <a:chExt cx="1619005" cy="1750551"/>
            </a:xfrm>
          </p:grpSpPr>
          <p:sp>
            <p:nvSpPr>
              <p:cNvPr id="104" name="Arc 103">
                <a:extLst>
                  <a:ext uri="{FF2B5EF4-FFF2-40B4-BE49-F238E27FC236}">
                    <a16:creationId xmlns:a16="http://schemas.microsoft.com/office/drawing/2014/main" id="{3CE3EEEE-29AF-4021-8192-460DFFE48623}"/>
                  </a:ext>
                </a:extLst>
              </p:cNvPr>
              <p:cNvSpPr/>
              <p:nvPr/>
            </p:nvSpPr>
            <p:spPr>
              <a:xfrm rot="17845509">
                <a:off x="4954635" y="6409676"/>
                <a:ext cx="1619005" cy="1619005"/>
              </a:xfrm>
              <a:prstGeom prst="arc">
                <a:avLst>
                  <a:gd name="adj1" fmla="val 19771581"/>
                  <a:gd name="adj2" fmla="val 128839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5" name="Group 104">
                <a:extLst>
                  <a:ext uri="{FF2B5EF4-FFF2-40B4-BE49-F238E27FC236}">
                    <a16:creationId xmlns:a16="http://schemas.microsoft.com/office/drawing/2014/main" id="{F79C834E-3690-4BBE-A6FD-900AF0355B1E}"/>
                  </a:ext>
                </a:extLst>
              </p:cNvPr>
              <p:cNvGrpSpPr/>
              <p:nvPr/>
            </p:nvGrpSpPr>
            <p:grpSpPr>
              <a:xfrm flipH="1">
                <a:off x="5690385" y="6278130"/>
                <a:ext cx="140254" cy="188391"/>
                <a:chOff x="7225968" y="3257531"/>
                <a:chExt cx="159659" cy="192169"/>
              </a:xfrm>
            </p:grpSpPr>
            <p:cxnSp>
              <p:nvCxnSpPr>
                <p:cNvPr id="106" name="Straight Connector 105">
                  <a:extLst>
                    <a:ext uri="{FF2B5EF4-FFF2-40B4-BE49-F238E27FC236}">
                      <a16:creationId xmlns:a16="http://schemas.microsoft.com/office/drawing/2014/main" id="{AC1B7EED-21F4-4417-9E57-B5C88D11D372}"/>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DB84B8-87A7-49F2-99B9-226BD0A75E3E}"/>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04BD48F5-B48E-4AD6-A850-DCA785651ABE}"/>
                </a:ext>
              </a:extLst>
            </p:cNvPr>
            <p:cNvGrpSpPr/>
            <p:nvPr/>
          </p:nvGrpSpPr>
          <p:grpSpPr>
            <a:xfrm rot="6606429" flipH="1">
              <a:off x="7486978" y="4618863"/>
              <a:ext cx="1823343" cy="1971492"/>
              <a:chOff x="4954635" y="6278130"/>
              <a:chExt cx="1619005" cy="1750551"/>
            </a:xfrm>
          </p:grpSpPr>
          <p:sp>
            <p:nvSpPr>
              <p:cNvPr id="100" name="Arc 99">
                <a:extLst>
                  <a:ext uri="{FF2B5EF4-FFF2-40B4-BE49-F238E27FC236}">
                    <a16:creationId xmlns:a16="http://schemas.microsoft.com/office/drawing/2014/main" id="{551597BA-EC4A-4DE0-9DE4-BFF8E7901EE7}"/>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1" name="Group 100">
                <a:extLst>
                  <a:ext uri="{FF2B5EF4-FFF2-40B4-BE49-F238E27FC236}">
                    <a16:creationId xmlns:a16="http://schemas.microsoft.com/office/drawing/2014/main" id="{E41101F0-6016-4B11-8909-543984782474}"/>
                  </a:ext>
                </a:extLst>
              </p:cNvPr>
              <p:cNvGrpSpPr/>
              <p:nvPr/>
            </p:nvGrpSpPr>
            <p:grpSpPr>
              <a:xfrm flipH="1">
                <a:off x="5690385" y="6278130"/>
                <a:ext cx="140254" cy="188391"/>
                <a:chOff x="7225968" y="3257531"/>
                <a:chExt cx="159659" cy="192169"/>
              </a:xfrm>
            </p:grpSpPr>
            <p:cxnSp>
              <p:nvCxnSpPr>
                <p:cNvPr id="102" name="Straight Connector 101">
                  <a:extLst>
                    <a:ext uri="{FF2B5EF4-FFF2-40B4-BE49-F238E27FC236}">
                      <a16:creationId xmlns:a16="http://schemas.microsoft.com/office/drawing/2014/main" id="{990FC59B-9F75-407A-97D9-5DDAE405BB21}"/>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43C770F-BDDD-4B40-BDB0-7C5B0FF7A438}"/>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C2E247B1-9D30-40CA-8BDF-56106996FCC6}"/>
                </a:ext>
              </a:extLst>
            </p:cNvPr>
            <p:cNvGrpSpPr/>
            <p:nvPr/>
          </p:nvGrpSpPr>
          <p:grpSpPr>
            <a:xfrm rot="454403" flipH="1">
              <a:off x="7540788" y="4519029"/>
              <a:ext cx="1823343" cy="1971492"/>
              <a:chOff x="4954635" y="6278130"/>
              <a:chExt cx="1619005" cy="1750551"/>
            </a:xfrm>
          </p:grpSpPr>
          <p:sp>
            <p:nvSpPr>
              <p:cNvPr id="96" name="Arc 95">
                <a:extLst>
                  <a:ext uri="{FF2B5EF4-FFF2-40B4-BE49-F238E27FC236}">
                    <a16:creationId xmlns:a16="http://schemas.microsoft.com/office/drawing/2014/main" id="{5DA59850-D0F2-4FE4-80F1-766C5171F12B}"/>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97" name="Group 96">
                <a:extLst>
                  <a:ext uri="{FF2B5EF4-FFF2-40B4-BE49-F238E27FC236}">
                    <a16:creationId xmlns:a16="http://schemas.microsoft.com/office/drawing/2014/main" id="{889F00C1-4893-4716-8E38-FE0349FA7454}"/>
                  </a:ext>
                </a:extLst>
              </p:cNvPr>
              <p:cNvGrpSpPr/>
              <p:nvPr/>
            </p:nvGrpSpPr>
            <p:grpSpPr>
              <a:xfrm flipH="1">
                <a:off x="5690385" y="6278130"/>
                <a:ext cx="140254" cy="188391"/>
                <a:chOff x="7225968" y="3257531"/>
                <a:chExt cx="159659" cy="192169"/>
              </a:xfrm>
            </p:grpSpPr>
            <p:cxnSp>
              <p:nvCxnSpPr>
                <p:cNvPr id="98" name="Straight Connector 97">
                  <a:extLst>
                    <a:ext uri="{FF2B5EF4-FFF2-40B4-BE49-F238E27FC236}">
                      <a16:creationId xmlns:a16="http://schemas.microsoft.com/office/drawing/2014/main" id="{A1338145-12F3-40E9-918A-C8DA4D5BE4B2}"/>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437F6AD-DCF3-4D24-8B2A-A3B324EA9347}"/>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7A48F53C-3109-41DC-98CF-8BA8EE05AFF9}"/>
                </a:ext>
              </a:extLst>
            </p:cNvPr>
            <p:cNvGrpSpPr/>
            <p:nvPr/>
          </p:nvGrpSpPr>
          <p:grpSpPr>
            <a:xfrm rot="9580774">
              <a:off x="4663820" y="4645739"/>
              <a:ext cx="1823343" cy="1971492"/>
              <a:chOff x="4954635" y="6278130"/>
              <a:chExt cx="1619005" cy="1750551"/>
            </a:xfrm>
          </p:grpSpPr>
          <p:sp>
            <p:nvSpPr>
              <p:cNvPr id="92" name="Arc 91">
                <a:extLst>
                  <a:ext uri="{FF2B5EF4-FFF2-40B4-BE49-F238E27FC236}">
                    <a16:creationId xmlns:a16="http://schemas.microsoft.com/office/drawing/2014/main" id="{266E933D-7F0B-449D-BA13-A2D9D3D3CC62}"/>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93" name="Group 92">
                <a:extLst>
                  <a:ext uri="{FF2B5EF4-FFF2-40B4-BE49-F238E27FC236}">
                    <a16:creationId xmlns:a16="http://schemas.microsoft.com/office/drawing/2014/main" id="{B771CB5C-3393-49CE-B2D8-BCFABD34CB25}"/>
                  </a:ext>
                </a:extLst>
              </p:cNvPr>
              <p:cNvGrpSpPr/>
              <p:nvPr/>
            </p:nvGrpSpPr>
            <p:grpSpPr>
              <a:xfrm flipH="1">
                <a:off x="5690385" y="6278130"/>
                <a:ext cx="140254" cy="188391"/>
                <a:chOff x="7225968" y="3257531"/>
                <a:chExt cx="159659" cy="192169"/>
              </a:xfrm>
            </p:grpSpPr>
            <p:cxnSp>
              <p:nvCxnSpPr>
                <p:cNvPr id="94" name="Straight Connector 93">
                  <a:extLst>
                    <a:ext uri="{FF2B5EF4-FFF2-40B4-BE49-F238E27FC236}">
                      <a16:creationId xmlns:a16="http://schemas.microsoft.com/office/drawing/2014/main" id="{3250AE53-2931-4422-AE85-20D18AD06F4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FA32A7D-01D2-4B53-ADE6-003156AC4C9A}"/>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6" name="Rectangle 85">
              <a:extLst>
                <a:ext uri="{FF2B5EF4-FFF2-40B4-BE49-F238E27FC236}">
                  <a16:creationId xmlns:a16="http://schemas.microsoft.com/office/drawing/2014/main" id="{082EBBEE-89C8-455D-9CAE-83343E48FCF3}"/>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Build</a:t>
              </a:r>
            </a:p>
          </p:txBody>
        </p:sp>
        <p:sp>
          <p:nvSpPr>
            <p:cNvPr id="87" name="Rectangle 86">
              <a:extLst>
                <a:ext uri="{FF2B5EF4-FFF2-40B4-BE49-F238E27FC236}">
                  <a16:creationId xmlns:a16="http://schemas.microsoft.com/office/drawing/2014/main" id="{68692D69-A61C-4D4C-8AE3-13F54AC05371}"/>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Continuous development</a:t>
              </a:r>
            </a:p>
          </p:txBody>
        </p:sp>
        <p:sp>
          <p:nvSpPr>
            <p:cNvPr id="88" name="Rectangle 87">
              <a:extLst>
                <a:ext uri="{FF2B5EF4-FFF2-40B4-BE49-F238E27FC236}">
                  <a16:creationId xmlns:a16="http://schemas.microsoft.com/office/drawing/2014/main" id="{DFB721D8-701C-491D-BC6A-387A8A0F5586}"/>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Continuous</a:t>
              </a:r>
            </a:p>
          </p:txBody>
        </p:sp>
        <p:sp>
          <p:nvSpPr>
            <p:cNvPr id="89" name="Rectangle 88">
              <a:extLst>
                <a:ext uri="{FF2B5EF4-FFF2-40B4-BE49-F238E27FC236}">
                  <a16:creationId xmlns:a16="http://schemas.microsoft.com/office/drawing/2014/main" id="{0E6C3546-CAB9-44A2-950B-6CB8CC472A3E}"/>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Integration</a:t>
              </a:r>
            </a:p>
          </p:txBody>
        </p:sp>
        <p:sp>
          <p:nvSpPr>
            <p:cNvPr id="90" name="Rectangle 89">
              <a:extLst>
                <a:ext uri="{FF2B5EF4-FFF2-40B4-BE49-F238E27FC236}">
                  <a16:creationId xmlns:a16="http://schemas.microsoft.com/office/drawing/2014/main" id="{17D1D92F-6718-41B7-8FB1-321779D0EF78}"/>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Operate</a:t>
              </a:r>
            </a:p>
          </p:txBody>
        </p:sp>
        <p:sp>
          <p:nvSpPr>
            <p:cNvPr id="91" name="Rectangle 90">
              <a:extLst>
                <a:ext uri="{FF2B5EF4-FFF2-40B4-BE49-F238E27FC236}">
                  <a16:creationId xmlns:a16="http://schemas.microsoft.com/office/drawing/2014/main" id="{737F6072-EA17-439E-AEA2-6B88712FC99C}"/>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Deploy</a:t>
              </a:r>
            </a:p>
          </p:txBody>
        </p:sp>
      </p:grpSp>
      <p:sp>
        <p:nvSpPr>
          <p:cNvPr id="116" name="TextBox 115">
            <a:extLst>
              <a:ext uri="{FF2B5EF4-FFF2-40B4-BE49-F238E27FC236}">
                <a16:creationId xmlns:a16="http://schemas.microsoft.com/office/drawing/2014/main" id="{3EA0B4F7-92CB-4BCC-A068-F8BA7EF70B15}"/>
              </a:ext>
            </a:extLst>
          </p:cNvPr>
          <p:cNvSpPr txBox="1"/>
          <p:nvPr/>
        </p:nvSpPr>
        <p:spPr>
          <a:xfrm>
            <a:off x="2362623" y="4614818"/>
            <a:ext cx="2489528" cy="430887"/>
          </a:xfrm>
          <a:prstGeom prst="rect">
            <a:avLst/>
          </a:prstGeom>
          <a:noFill/>
        </p:spPr>
        <p:txBody>
          <a:bodyPr wrap="none" lIns="0" tIns="0" rIns="0" bIns="0" rtlCol="0">
            <a:spAutoFit/>
          </a:bodyPr>
          <a:lstStyle/>
          <a:p>
            <a:pPr algn="l"/>
            <a:r>
              <a:rPr lang="de-DE" sz="2800">
                <a:solidFill>
                  <a:schemeClr val="accent1"/>
                </a:solidFill>
              </a:rPr>
              <a:t>DevOps Culture</a:t>
            </a:r>
          </a:p>
        </p:txBody>
      </p:sp>
    </p:spTree>
    <p:extLst>
      <p:ext uri="{BB962C8B-B14F-4D97-AF65-F5344CB8AC3E}">
        <p14:creationId xmlns:p14="http://schemas.microsoft.com/office/powerpoint/2010/main" val="219852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8"/>
                                        </p:tgtEl>
                                      </p:cBhvr>
                                    </p:animEffect>
                                    <p:set>
                                      <p:cBhvr>
                                        <p:cTn id="16" dur="1" fill="hold">
                                          <p:stCondLst>
                                            <p:cond delay="499"/>
                                          </p:stCondLst>
                                        </p:cTn>
                                        <p:tgtEl>
                                          <p:spTgt spid="7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465138" y="960438"/>
            <a:ext cx="11803062" cy="3629025"/>
          </a:xfrm>
        </p:spPr>
        <p:txBody>
          <a:bodyPr/>
          <a:lstStyle/>
          <a:p>
            <a:r>
              <a:rPr lang="en-US"/>
              <a:t>Define central and federated responsibilities</a:t>
            </a:r>
          </a:p>
        </p:txBody>
      </p:sp>
    </p:spTree>
    <p:extLst>
      <p:ext uri="{BB962C8B-B14F-4D97-AF65-F5344CB8AC3E}">
        <p14:creationId xmlns:p14="http://schemas.microsoft.com/office/powerpoint/2010/main" val="2494020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Define central and federated responsibilities</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2228438" y="1168315"/>
            <a:ext cx="8242917"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40">
                <a:solidFill>
                  <a:schemeClr val="tx2"/>
                </a:solidFill>
                <a:latin typeface="Segoe UI" panose="020B0502040204020203" pitchFamily="34" charset="0"/>
                <a:cs typeface="Segoe UI" panose="020B0502040204020203" pitchFamily="34" charset="0"/>
              </a:rPr>
              <a:t>Central teams strive to maintain full control </a:t>
            </a:r>
            <a:r>
              <a:rPr lang="en-US" sz="2040">
                <a:latin typeface="Segoe UI" panose="020B0502040204020203" pitchFamily="34" charset="0"/>
                <a:cs typeface="Segoe UI" panose="020B0502040204020203" pitchFamily="34" charset="0"/>
              </a:rPr>
              <a:t>while </a:t>
            </a:r>
            <a:r>
              <a:rPr lang="en-US" sz="2040">
                <a:solidFill>
                  <a:schemeClr val="tx2"/>
                </a:solidFill>
                <a:latin typeface="Segoe UI" panose="020B0502040204020203" pitchFamily="34" charset="0"/>
                <a:cs typeface="Segoe UI" panose="020B0502040204020203" pitchFamily="34" charset="0"/>
              </a:rPr>
              <a:t>application owners seek to maximize agility</a:t>
            </a:r>
            <a:r>
              <a:rPr lang="en-US" sz="2040">
                <a:latin typeface="Segoe UI" panose="020B0502040204020203" pitchFamily="34" charset="0"/>
                <a:cs typeface="Segoe UI" panose="020B0502040204020203" pitchFamily="34" charset="0"/>
              </a:rPr>
              <a:t>. The balance between these goals can greatly influence the success of the migration.</a:t>
            </a:r>
          </a:p>
        </p:txBody>
      </p:sp>
      <p:sp>
        <p:nvSpPr>
          <p:cNvPr id="8" name="Ellipse 7">
            <a:extLst>
              <a:ext uri="{FF2B5EF4-FFF2-40B4-BE49-F238E27FC236}">
                <a16:creationId xmlns:a16="http://schemas.microsoft.com/office/drawing/2014/main" id="{21430F5E-A273-45E4-997A-7B449497FD98}"/>
              </a:ext>
            </a:extLst>
          </p:cNvPr>
          <p:cNvSpPr/>
          <p:nvPr/>
        </p:nvSpPr>
        <p:spPr>
          <a:xfrm>
            <a:off x="332508" y="439511"/>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hteck 8" descr="Gears">
            <a:extLst>
              <a:ext uri="{FF2B5EF4-FFF2-40B4-BE49-F238E27FC236}">
                <a16:creationId xmlns:a16="http://schemas.microsoft.com/office/drawing/2014/main" id="{BDDA9761-525E-4CEC-B8C1-2A2E918ECB55}"/>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674355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BD772AE-AD47-48DE-BCAE-399B1268F7B6}"/>
              </a:ext>
            </a:extLst>
          </p:cNvPr>
          <p:cNvSpPr>
            <a:spLocks noGrp="1"/>
          </p:cNvSpPr>
          <p:nvPr>
            <p:ph type="title"/>
          </p:nvPr>
        </p:nvSpPr>
        <p:spPr/>
        <p:txBody>
          <a:bodyPr/>
          <a:lstStyle/>
          <a:p>
            <a:r>
              <a:rPr lang="en-US"/>
              <a:t>Compare common cloud operating models</a:t>
            </a:r>
          </a:p>
        </p:txBody>
      </p:sp>
      <p:pic>
        <p:nvPicPr>
          <p:cNvPr id="5" name="Grafik 4">
            <a:extLst>
              <a:ext uri="{FF2B5EF4-FFF2-40B4-BE49-F238E27FC236}">
                <a16:creationId xmlns:a16="http://schemas.microsoft.com/office/drawing/2014/main" id="{6CF5D519-412E-40A7-9C7D-3B507343C0D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25158" y="1562328"/>
            <a:ext cx="9638080" cy="4574703"/>
          </a:xfrm>
          <a:prstGeom prst="rect">
            <a:avLst/>
          </a:prstGeom>
        </p:spPr>
      </p:pic>
      <p:sp>
        <p:nvSpPr>
          <p:cNvPr id="2" name="Textfeld 1">
            <a:extLst>
              <a:ext uri="{FF2B5EF4-FFF2-40B4-BE49-F238E27FC236}">
                <a16:creationId xmlns:a16="http://schemas.microsoft.com/office/drawing/2014/main" id="{92BA42CD-451D-4AA9-9EE8-0BAB8632637C}"/>
              </a:ext>
            </a:extLst>
          </p:cNvPr>
          <p:cNvSpPr txBox="1"/>
          <p:nvPr/>
        </p:nvSpPr>
        <p:spPr>
          <a:xfrm>
            <a:off x="8777288" y="4714875"/>
            <a:ext cx="189218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rgbClr val="0BB3D0"/>
                </a:solidFill>
              </a:rPr>
              <a:t>Complexity</a:t>
            </a:r>
          </a:p>
        </p:txBody>
      </p:sp>
    </p:spTree>
    <p:extLst>
      <p:ext uri="{BB962C8B-B14F-4D97-AF65-F5344CB8AC3E}">
        <p14:creationId xmlns:p14="http://schemas.microsoft.com/office/powerpoint/2010/main" val="12264866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AF58549-A5AD-4546-A5AA-03B7D574C265}"/>
              </a:ext>
            </a:extLst>
          </p:cNvPr>
          <p:cNvSpPr/>
          <p:nvPr/>
        </p:nvSpPr>
        <p:spPr bwMode="auto">
          <a:xfrm>
            <a:off x="8471873" y="1019175"/>
            <a:ext cx="3815377" cy="408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lumMod val="75000"/>
                  </a:schemeClr>
                </a:solidFill>
                <a:ea typeface="Segoe UI" pitchFamily="34" charset="0"/>
                <a:cs typeface="Segoe UI" pitchFamily="34" charset="0"/>
              </a:rPr>
              <a:t>Preferred cloud operating model</a:t>
            </a:r>
          </a:p>
        </p:txBody>
      </p:sp>
      <p:pic>
        <p:nvPicPr>
          <p:cNvPr id="5122" name="Picture 2" descr="Decentralized operations">
            <a:extLst>
              <a:ext uri="{FF2B5EF4-FFF2-40B4-BE49-F238E27FC236}">
                <a16:creationId xmlns:a16="http://schemas.microsoft.com/office/drawing/2014/main" id="{CF13AF34-0DF9-471D-9E58-B6769B4FDE8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531566" y="2124660"/>
            <a:ext cx="3596139" cy="2160000"/>
          </a:xfrm>
          <a:prstGeom prst="rect">
            <a:avLst/>
          </a:prstGeom>
          <a:extLst>
            <a:ext uri="{909E8E84-426E-40DD-AFC4-6F175D3DCCD1}">
              <a14:hiddenFill xmlns:a14="http://schemas.microsoft.com/office/drawing/2010/main">
                <a:solidFill>
                  <a:srgbClr val="FFFFFF"/>
                </a:solidFill>
              </a14:hiddenFill>
            </a:ext>
          </a:extLst>
        </p:spPr>
      </p:pic>
      <p:sp>
        <p:nvSpPr>
          <p:cNvPr id="75" name="Text Placeholder 6">
            <a:extLst>
              <a:ext uri="{FF2B5EF4-FFF2-40B4-BE49-F238E27FC236}">
                <a16:creationId xmlns:a16="http://schemas.microsoft.com/office/drawing/2014/main" id="{573F3743-34B9-4E33-AE9A-E2CA09091D76}"/>
              </a:ext>
            </a:extLst>
          </p:cNvPr>
          <p:cNvSpPr>
            <a:spLocks noGrp="1"/>
          </p:cNvSpPr>
          <p:nvPr>
            <p:ph type="body" sz="quarter" idx="12"/>
          </p:nvPr>
        </p:nvSpPr>
        <p:spPr>
          <a:xfrm>
            <a:off x="436768" y="4627561"/>
            <a:ext cx="3690937" cy="213776"/>
          </a:xfrm>
        </p:spPr>
        <p:txBody>
          <a:bodyPr/>
          <a:lstStyle/>
          <a:p>
            <a:pPr algn="ctr"/>
            <a:r>
              <a:rPr lang="en-US"/>
              <a:t>Decentralized operations</a:t>
            </a:r>
          </a:p>
        </p:txBody>
      </p:sp>
      <p:pic>
        <p:nvPicPr>
          <p:cNvPr id="7170" name="Picture 2" descr="Centralized operations">
            <a:extLst>
              <a:ext uri="{FF2B5EF4-FFF2-40B4-BE49-F238E27FC236}">
                <a16:creationId xmlns:a16="http://schemas.microsoft.com/office/drawing/2014/main" id="{A0B4FE85-6F21-40F5-8C6D-158A35E409D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tretch/>
        </p:blipFill>
        <p:spPr bwMode="auto">
          <a:xfrm>
            <a:off x="4580807" y="2124660"/>
            <a:ext cx="3603830" cy="2160000"/>
          </a:xfrm>
          <a:prstGeom prst="rect">
            <a:avLst/>
          </a:prstGeom>
          <a:extLst>
            <a:ext uri="{909E8E84-426E-40DD-AFC4-6F175D3DCCD1}">
              <a14:hiddenFill xmlns:a14="http://schemas.microsoft.com/office/drawing/2010/main">
                <a:solidFill>
                  <a:srgbClr val="FFFFFF"/>
                </a:solidFill>
              </a14:hiddenFill>
            </a:ext>
          </a:extLst>
        </p:spPr>
      </p:pic>
      <p:pic>
        <p:nvPicPr>
          <p:cNvPr id="6146" name="Picture 2" descr="Enterprise operations">
            <a:extLst>
              <a:ext uri="{FF2B5EF4-FFF2-40B4-BE49-F238E27FC236}">
                <a16:creationId xmlns:a16="http://schemas.microsoft.com/office/drawing/2014/main" id="{72E53270-4DE0-4B19-9FEC-B4A2832E593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tretch/>
        </p:blipFill>
        <p:spPr bwMode="auto">
          <a:xfrm>
            <a:off x="8586900" y="2132598"/>
            <a:ext cx="3601242" cy="2160000"/>
          </a:xfrm>
          <a:prstGeom prst="rect">
            <a:avLst/>
          </a:prstGeom>
          <a:extLst>
            <a:ext uri="{909E8E84-426E-40DD-AFC4-6F175D3DCCD1}">
              <a14:hiddenFill xmlns:a14="http://schemas.microsoft.com/office/drawing/2010/main">
                <a:solidFill>
                  <a:srgbClr val="FFFFFF"/>
                </a:solidFill>
              </a14:hiddenFill>
            </a:ext>
          </a:extLst>
        </p:spPr>
      </p:pic>
      <p:sp>
        <p:nvSpPr>
          <p:cNvPr id="7" name="Titel 6">
            <a:extLst>
              <a:ext uri="{FF2B5EF4-FFF2-40B4-BE49-F238E27FC236}">
                <a16:creationId xmlns:a16="http://schemas.microsoft.com/office/drawing/2014/main" id="{B84C0D2B-18B8-4678-8786-2D1998134E9F}"/>
              </a:ext>
            </a:extLst>
          </p:cNvPr>
          <p:cNvSpPr>
            <a:spLocks noGrp="1"/>
          </p:cNvSpPr>
          <p:nvPr>
            <p:ph type="title"/>
          </p:nvPr>
        </p:nvSpPr>
        <p:spPr>
          <a:xfrm>
            <a:off x="465138" y="632779"/>
            <a:ext cx="11533187" cy="411162"/>
          </a:xfrm>
        </p:spPr>
        <p:txBody>
          <a:bodyPr wrap="square" anchor="t">
            <a:normAutofit/>
          </a:bodyPr>
          <a:lstStyle/>
          <a:p>
            <a:r>
              <a:rPr lang="en-US"/>
              <a:t>Compare…</a:t>
            </a:r>
          </a:p>
        </p:txBody>
      </p:sp>
      <p:sp>
        <p:nvSpPr>
          <p:cNvPr id="73" name="Text Placeholder 5">
            <a:extLst>
              <a:ext uri="{FF2B5EF4-FFF2-40B4-BE49-F238E27FC236}">
                <a16:creationId xmlns:a16="http://schemas.microsoft.com/office/drawing/2014/main" id="{566A6D1F-5106-4586-89C7-7C249A0B097A}"/>
              </a:ext>
            </a:extLst>
          </p:cNvPr>
          <p:cNvSpPr>
            <a:spLocks noGrp="1"/>
          </p:cNvSpPr>
          <p:nvPr>
            <p:ph type="body" sz="quarter" idx="11"/>
          </p:nvPr>
        </p:nvSpPr>
        <p:spPr>
          <a:xfrm>
            <a:off x="4686555" y="4627561"/>
            <a:ext cx="3690937" cy="213776"/>
          </a:xfrm>
        </p:spPr>
        <p:txBody>
          <a:bodyPr/>
          <a:lstStyle/>
          <a:p>
            <a:pPr algn="ctr"/>
            <a:r>
              <a:rPr lang="en-US"/>
              <a:t>Centralized operations</a:t>
            </a:r>
          </a:p>
        </p:txBody>
      </p:sp>
      <p:sp>
        <p:nvSpPr>
          <p:cNvPr id="77" name="Text Placeholder 7">
            <a:extLst>
              <a:ext uri="{FF2B5EF4-FFF2-40B4-BE49-F238E27FC236}">
                <a16:creationId xmlns:a16="http://schemas.microsoft.com/office/drawing/2014/main" id="{E84B14FB-4B37-40EB-9DAC-73E54EC491D6}"/>
              </a:ext>
            </a:extLst>
          </p:cNvPr>
          <p:cNvSpPr>
            <a:spLocks noGrp="1"/>
          </p:cNvSpPr>
          <p:nvPr>
            <p:ph type="body" sz="quarter" idx="13"/>
          </p:nvPr>
        </p:nvSpPr>
        <p:spPr>
          <a:xfrm>
            <a:off x="8471873" y="4635499"/>
            <a:ext cx="3690937" cy="213776"/>
          </a:xfrm>
        </p:spPr>
        <p:txBody>
          <a:bodyPr/>
          <a:lstStyle/>
          <a:p>
            <a:pPr algn="ctr"/>
            <a:r>
              <a:rPr lang="en-US"/>
              <a:t>Enterprise operations</a:t>
            </a:r>
          </a:p>
        </p:txBody>
      </p:sp>
      <p:pic>
        <p:nvPicPr>
          <p:cNvPr id="8194" name="Picture 2" descr="Distributed operations">
            <a:extLst>
              <a:ext uri="{FF2B5EF4-FFF2-40B4-BE49-F238E27FC236}">
                <a16:creationId xmlns:a16="http://schemas.microsoft.com/office/drawing/2014/main" id="{D010F036-30A5-4128-B726-0C2FDFE164C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432002" y="1613468"/>
            <a:ext cx="4236989" cy="26791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6">
            <a:extLst>
              <a:ext uri="{FF2B5EF4-FFF2-40B4-BE49-F238E27FC236}">
                <a16:creationId xmlns:a16="http://schemas.microsoft.com/office/drawing/2014/main" id="{8D7F98E7-2E84-4F6B-BDD4-2DB03A3EBA44}"/>
              </a:ext>
            </a:extLst>
          </p:cNvPr>
          <p:cNvSpPr txBox="1">
            <a:spLocks/>
          </p:cNvSpPr>
          <p:nvPr/>
        </p:nvSpPr>
        <p:spPr>
          <a:xfrm>
            <a:off x="2608852" y="4627561"/>
            <a:ext cx="3690937" cy="213776"/>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kern="1200" spc="-50" baseline="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t>Distributed operations</a:t>
            </a:r>
          </a:p>
        </p:txBody>
      </p:sp>
      <p:graphicFrame>
        <p:nvGraphicFramePr>
          <p:cNvPr id="4" name="Tabelle 3">
            <a:extLst>
              <a:ext uri="{FF2B5EF4-FFF2-40B4-BE49-F238E27FC236}">
                <a16:creationId xmlns:a16="http://schemas.microsoft.com/office/drawing/2014/main" id="{01A4105A-DFA5-46D3-822C-1BE8D36B9810}"/>
              </a:ext>
            </a:extLst>
          </p:cNvPr>
          <p:cNvGraphicFramePr/>
          <p:nvPr/>
        </p:nvGraphicFramePr>
        <p:xfrm>
          <a:off x="358779" y="5417134"/>
          <a:ext cx="11928471" cy="1551941"/>
        </p:xfrm>
        <a:graphic>
          <a:graphicData uri="http://schemas.openxmlformats.org/drawingml/2006/table">
            <a:tbl>
              <a:tblPr>
                <a:tableStyleId>{5C22544A-7EE6-4342-B048-85BDC9FD1C3A}</a:tableStyleId>
              </a:tblPr>
              <a:tblGrid>
                <a:gridCol w="1026983">
                  <a:extLst>
                    <a:ext uri="{9D8B030D-6E8A-4147-A177-3AD203B41FA5}">
                      <a16:colId xmlns:a16="http://schemas.microsoft.com/office/drawing/2014/main" val="3395882647"/>
                    </a:ext>
                  </a:extLst>
                </a:gridCol>
                <a:gridCol w="2725372">
                  <a:extLst>
                    <a:ext uri="{9D8B030D-6E8A-4147-A177-3AD203B41FA5}">
                      <a16:colId xmlns:a16="http://schemas.microsoft.com/office/drawing/2014/main" val="1416405410"/>
                    </a:ext>
                  </a:extLst>
                </a:gridCol>
                <a:gridCol w="2725372">
                  <a:extLst>
                    <a:ext uri="{9D8B030D-6E8A-4147-A177-3AD203B41FA5}">
                      <a16:colId xmlns:a16="http://schemas.microsoft.com/office/drawing/2014/main" val="3293496878"/>
                    </a:ext>
                  </a:extLst>
                </a:gridCol>
                <a:gridCol w="2725372">
                  <a:extLst>
                    <a:ext uri="{9D8B030D-6E8A-4147-A177-3AD203B41FA5}">
                      <a16:colId xmlns:a16="http://schemas.microsoft.com/office/drawing/2014/main" val="1886647390"/>
                    </a:ext>
                  </a:extLst>
                </a:gridCol>
                <a:gridCol w="2725372">
                  <a:extLst>
                    <a:ext uri="{9D8B030D-6E8A-4147-A177-3AD203B41FA5}">
                      <a16:colId xmlns:a16="http://schemas.microsoft.com/office/drawing/2014/main" val="1524105566"/>
                    </a:ext>
                  </a:extLst>
                </a:gridCol>
              </a:tblGrid>
              <a:tr h="234883">
                <a:tc>
                  <a:txBody>
                    <a:bodyPr/>
                    <a:lstStyle/>
                    <a:p>
                      <a:pPr algn="l" fontAlgn="t">
                        <a:spcBef>
                          <a:spcPts val="0"/>
                        </a:spcBef>
                        <a:spcAft>
                          <a:spcPts val="0"/>
                        </a:spcAft>
                      </a:pPr>
                      <a:endParaRPr lang="de-DE" sz="1050" b="1" i="0" u="none" strike="noStrike">
                        <a:effectLst/>
                        <a:latin typeface="Arial" panose="020B0604020202020204" pitchFamily="34" charset="0"/>
                      </a:endParaRPr>
                    </a:p>
                  </a:txBody>
                  <a:tcPr marL="35911" marR="35911" marT="17956" marB="17956">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b="1" u="none" strike="noStrike" err="1">
                          <a:effectLst/>
                        </a:rPr>
                        <a:t>Decentralized</a:t>
                      </a:r>
                      <a:r>
                        <a:rPr lang="de-DE" sz="1050" b="1" u="none" strike="noStrike">
                          <a:effectLst/>
                        </a:rPr>
                        <a:t> </a:t>
                      </a:r>
                      <a:r>
                        <a:rPr lang="de-DE" sz="1050" b="1" u="none" strike="noStrike" err="1">
                          <a:effectLst/>
                        </a:rPr>
                        <a:t>ops</a:t>
                      </a:r>
                      <a:endParaRPr lang="de-DE" sz="1050" b="1" i="0" u="none" strike="noStrike">
                        <a:effectLst/>
                        <a:latin typeface="Arial" panose="020B0604020202020204" pitchFamily="34" charset="0"/>
                      </a:endParaRPr>
                    </a:p>
                  </a:txBody>
                  <a:tcPr marL="35911" marR="35911" marT="17956" marB="17956">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b="1" u="none" strike="noStrike" err="1">
                          <a:effectLst/>
                        </a:rPr>
                        <a:t>Centralized</a:t>
                      </a:r>
                      <a:r>
                        <a:rPr lang="de-DE" sz="1050" b="1" u="none" strike="noStrike">
                          <a:effectLst/>
                        </a:rPr>
                        <a:t> </a:t>
                      </a:r>
                      <a:r>
                        <a:rPr lang="de-DE" sz="1050" b="1" u="none" strike="noStrike" err="1">
                          <a:effectLst/>
                        </a:rPr>
                        <a:t>ops</a:t>
                      </a:r>
                      <a:endParaRPr lang="de-DE" sz="1050" b="1" i="0" u="none" strike="noStrike">
                        <a:effectLst/>
                        <a:latin typeface="Arial" panose="020B0604020202020204" pitchFamily="34" charset="0"/>
                      </a:endParaRPr>
                    </a:p>
                  </a:txBody>
                  <a:tcPr marL="35911" marR="35911" marT="17956" marB="17956">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b="1" u="none" strike="noStrike">
                          <a:effectLst/>
                        </a:rPr>
                        <a:t>Enterprise </a:t>
                      </a:r>
                      <a:r>
                        <a:rPr lang="de-DE" sz="1050" b="1" u="none" strike="noStrike" err="1">
                          <a:effectLst/>
                        </a:rPr>
                        <a:t>ops</a:t>
                      </a:r>
                      <a:endParaRPr lang="de-DE" sz="1050" b="1" i="0" u="none" strike="noStrike">
                        <a:effectLst/>
                        <a:latin typeface="Arial" panose="020B0604020202020204" pitchFamily="34" charset="0"/>
                      </a:endParaRPr>
                    </a:p>
                  </a:txBody>
                  <a:tcPr marL="35911" marR="35911" marT="17956" marB="17956">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b="1" u="none" strike="noStrike">
                          <a:effectLst/>
                        </a:rPr>
                        <a:t>Distributed </a:t>
                      </a:r>
                      <a:r>
                        <a:rPr lang="de-DE" sz="1050" b="1" u="none" strike="noStrike" err="1">
                          <a:effectLst/>
                        </a:rPr>
                        <a:t>ops</a:t>
                      </a:r>
                      <a:endParaRPr lang="de-DE" sz="1050" b="1" i="0" u="none" strike="noStrike">
                        <a:effectLst/>
                        <a:latin typeface="Arial" panose="020B0604020202020204" pitchFamily="34" charset="0"/>
                      </a:endParaRPr>
                    </a:p>
                  </a:txBody>
                  <a:tcPr marL="35911" marR="35911" marT="17956" marB="17956">
                    <a:lnB w="12700"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1038085145"/>
                  </a:ext>
                </a:extLst>
              </a:tr>
              <a:tr h="314849">
                <a:tc>
                  <a:txBody>
                    <a:bodyPr/>
                    <a:lstStyle/>
                    <a:p>
                      <a:pPr algn="l" fontAlgn="t">
                        <a:spcBef>
                          <a:spcPts val="0"/>
                        </a:spcBef>
                        <a:spcAft>
                          <a:spcPts val="0"/>
                        </a:spcAft>
                      </a:pPr>
                      <a:r>
                        <a:rPr lang="de-DE" sz="1050" b="1" u="none" strike="noStrike" err="1">
                          <a:effectLst/>
                        </a:rPr>
                        <a:t>Starting</a:t>
                      </a:r>
                      <a:r>
                        <a:rPr lang="de-DE" sz="1050" b="1" u="none" strike="noStrike">
                          <a:effectLst/>
                        </a:rPr>
                        <a:t> </a:t>
                      </a:r>
                      <a:r>
                        <a:rPr lang="de-DE" sz="1050" b="1" u="none" strike="noStrike" err="1">
                          <a:effectLst/>
                        </a:rPr>
                        <a:t>point</a:t>
                      </a:r>
                      <a:endParaRPr lang="de-DE" sz="1050" b="1"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u="none" strike="noStrike">
                          <a:effectLst/>
                        </a:rPr>
                        <a:t>Azure </a:t>
                      </a:r>
                      <a:r>
                        <a:rPr lang="de-DE" sz="1050" u="none" strike="noStrike">
                          <a:solidFill>
                            <a:schemeClr val="tx2"/>
                          </a:solidFill>
                          <a:effectLst/>
                        </a:rPr>
                        <a:t>Well-</a:t>
                      </a:r>
                      <a:r>
                        <a:rPr lang="de-DE" sz="1050" u="none" strike="noStrike" err="1">
                          <a:solidFill>
                            <a:schemeClr val="tx2"/>
                          </a:solidFill>
                          <a:effectLst/>
                        </a:rPr>
                        <a:t>Architected</a:t>
                      </a:r>
                      <a:r>
                        <a:rPr lang="de-DE" sz="1050" u="none" strike="noStrike">
                          <a:solidFill>
                            <a:schemeClr val="tx2"/>
                          </a:solidFill>
                          <a:effectLst/>
                        </a:rPr>
                        <a:t> Framework </a:t>
                      </a:r>
                      <a:r>
                        <a:rPr lang="de-DE" sz="1050" u="none" strike="noStrike">
                          <a:effectLst/>
                        </a:rPr>
                        <a:t>(WAF)</a:t>
                      </a:r>
                      <a:endParaRPr lang="de-DE" sz="1050" b="0"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en-US" sz="1050" u="none" strike="noStrike">
                          <a:effectLst/>
                        </a:rPr>
                        <a:t>Azure landing zones: </a:t>
                      </a:r>
                      <a:r>
                        <a:rPr lang="en-US" sz="1050" u="none" strike="noStrike">
                          <a:solidFill>
                            <a:schemeClr val="tx2"/>
                          </a:solidFill>
                          <a:effectLst/>
                        </a:rPr>
                        <a:t>start-small options</a:t>
                      </a:r>
                      <a:endParaRPr lang="en-US" sz="1050" b="0" i="0" u="none" strike="noStrike">
                        <a:solidFill>
                          <a:schemeClr val="tx2"/>
                        </a:solidFill>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fr-FR" sz="1050" u="none" strike="noStrike">
                          <a:effectLst/>
                        </a:rPr>
                        <a:t>Azure landing zones: </a:t>
                      </a:r>
                      <a:r>
                        <a:rPr lang="fr-FR" sz="1050" u="none" strike="noStrike">
                          <a:solidFill>
                            <a:schemeClr val="tx2"/>
                          </a:solidFill>
                          <a:effectLst/>
                        </a:rPr>
                        <a:t>CAF </a:t>
                      </a:r>
                      <a:r>
                        <a:rPr lang="fr-FR" sz="1050" u="none" strike="noStrike" err="1">
                          <a:solidFill>
                            <a:schemeClr val="tx2"/>
                          </a:solidFill>
                          <a:effectLst/>
                        </a:rPr>
                        <a:t>enterprise-scale</a:t>
                      </a:r>
                      <a:endParaRPr lang="fr-FR" sz="1050" b="0" i="0" u="none" strike="noStrike">
                        <a:solidFill>
                          <a:schemeClr val="tx2"/>
                        </a:solidFill>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tc>
                  <a:txBody>
                    <a:bodyPr/>
                    <a:lstStyle/>
                    <a:p>
                      <a:pPr algn="l" fontAlgn="t">
                        <a:spcBef>
                          <a:spcPts val="0"/>
                        </a:spcBef>
                        <a:spcAft>
                          <a:spcPts val="0"/>
                        </a:spcAft>
                      </a:pPr>
                      <a:r>
                        <a:rPr lang="de-DE" sz="1050" u="none" strike="noStrike">
                          <a:solidFill>
                            <a:schemeClr val="tx2"/>
                          </a:solidFill>
                          <a:effectLst/>
                        </a:rPr>
                        <a:t>Business </a:t>
                      </a:r>
                      <a:r>
                        <a:rPr lang="de-DE" sz="1050" u="none" strike="noStrike" err="1">
                          <a:solidFill>
                            <a:schemeClr val="tx2"/>
                          </a:solidFill>
                          <a:effectLst/>
                        </a:rPr>
                        <a:t>alignment</a:t>
                      </a:r>
                      <a:endParaRPr lang="de-DE" sz="1050" b="0" i="0" u="none" strike="noStrike">
                        <a:solidFill>
                          <a:schemeClr val="tx2"/>
                        </a:solidFill>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1150341812"/>
                  </a:ext>
                </a:extLst>
              </a:tr>
              <a:tr h="1002209">
                <a:tc>
                  <a:txBody>
                    <a:bodyPr/>
                    <a:lstStyle/>
                    <a:p>
                      <a:pPr algn="l" fontAlgn="t">
                        <a:spcBef>
                          <a:spcPts val="0"/>
                        </a:spcBef>
                        <a:spcAft>
                          <a:spcPts val="0"/>
                        </a:spcAft>
                      </a:pPr>
                      <a:r>
                        <a:rPr lang="de-DE" sz="1050" b="1" u="none" strike="noStrike" err="1">
                          <a:effectLst/>
                        </a:rPr>
                        <a:t>Iterations</a:t>
                      </a:r>
                      <a:endParaRPr lang="de-DE" sz="1050" b="1"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50" u="none" strike="noStrike">
                          <a:effectLst/>
                        </a:rPr>
                        <a:t>A </a:t>
                      </a:r>
                      <a:r>
                        <a:rPr lang="en-US" sz="1050" u="none" strike="noStrike">
                          <a:solidFill>
                            <a:schemeClr val="tx2"/>
                          </a:solidFill>
                          <a:effectLst/>
                        </a:rPr>
                        <a:t>focus on workloads </a:t>
                      </a:r>
                      <a:r>
                        <a:rPr lang="en-US" sz="1050" u="none" strike="noStrike">
                          <a:effectLst/>
                        </a:rPr>
                        <a:t>allows the team to iterate within WAF.</a:t>
                      </a:r>
                      <a:endParaRPr lang="en-US" sz="1050" b="0"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50" u="none" strike="noStrike">
                          <a:effectLst/>
                        </a:rPr>
                        <a:t>The </a:t>
                      </a:r>
                      <a:r>
                        <a:rPr lang="en-US" sz="1050" u="none" strike="noStrike">
                          <a:solidFill>
                            <a:schemeClr val="tx2"/>
                          </a:solidFill>
                          <a:effectLst/>
                        </a:rPr>
                        <a:t>start-small option</a:t>
                      </a:r>
                      <a:r>
                        <a:rPr lang="en-US" sz="1050" u="none" strike="noStrike">
                          <a:effectLst/>
                        </a:rPr>
                        <a:t> requires additional iteration on each methodology, but that can be done as cloud adoption efforts mature.</a:t>
                      </a:r>
                      <a:endParaRPr lang="en-US" sz="1050" b="0"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50" u="none" strike="noStrike">
                          <a:effectLst/>
                        </a:rPr>
                        <a:t>As illustrated by the reference implementations, future iterations typically focus on minor configuration additions.</a:t>
                      </a:r>
                      <a:endParaRPr lang="en-US" sz="1050" b="0"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noFill/>
                  </a:tcPr>
                </a:tc>
                <a:tc>
                  <a:txBody>
                    <a:bodyPr/>
                    <a:lstStyle/>
                    <a:p>
                      <a:pPr algn="l" fontAlgn="t">
                        <a:spcBef>
                          <a:spcPts val="0"/>
                        </a:spcBef>
                        <a:spcAft>
                          <a:spcPts val="0"/>
                        </a:spcAft>
                      </a:pPr>
                      <a:r>
                        <a:rPr lang="en-US" sz="1050" u="none" strike="noStrike">
                          <a:effectLst/>
                        </a:rPr>
                        <a:t>Review the </a:t>
                      </a:r>
                      <a:r>
                        <a:rPr lang="en-US" sz="1050" u="none" strike="noStrike">
                          <a:solidFill>
                            <a:schemeClr val="tx2"/>
                          </a:solidFill>
                          <a:effectLst/>
                        </a:rPr>
                        <a:t>Azure landing zone implementation options </a:t>
                      </a:r>
                      <a:r>
                        <a:rPr lang="en-US" sz="1050" u="none" strike="noStrike">
                          <a:effectLst/>
                        </a:rPr>
                        <a:t>to start with the option that best meets your operations baseline. Follow the iteration path defined in that option's design principles.</a:t>
                      </a:r>
                      <a:endParaRPr lang="en-US" sz="1050" b="0" i="0" u="none" strike="noStrike">
                        <a:effectLst/>
                        <a:latin typeface="Arial" panose="020B0604020202020204" pitchFamily="34" charset="0"/>
                      </a:endParaRPr>
                    </a:p>
                  </a:txBody>
                  <a:tcPr marL="35911" marR="35911" marT="17956" marB="17956">
                    <a:lnT w="12700" cap="flat" cmpd="sng" algn="ctr">
                      <a:solidFill>
                        <a:schemeClr val="accent1">
                          <a:lumMod val="50000"/>
                        </a:schemeClr>
                      </a:solidFill>
                      <a:prstDash val="solid"/>
                      <a:round/>
                      <a:headEnd type="none" w="med" len="med"/>
                      <a:tailEnd type="none" w="med" len="med"/>
                    </a:lnT>
                    <a:noFill/>
                  </a:tcPr>
                </a:tc>
                <a:extLst>
                  <a:ext uri="{0D108BD9-81ED-4DB2-BD59-A6C34878D82A}">
                    <a16:rowId xmlns:a16="http://schemas.microsoft.com/office/drawing/2014/main" val="1155361866"/>
                  </a:ext>
                </a:extLst>
              </a:tr>
            </a:tbl>
          </a:graphicData>
        </a:graphic>
      </p:graphicFrame>
    </p:spTree>
    <p:extLst>
      <p:ext uri="{BB962C8B-B14F-4D97-AF65-F5344CB8AC3E}">
        <p14:creationId xmlns:p14="http://schemas.microsoft.com/office/powerpoint/2010/main" val="1605443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122"/>
                                        </p:tgtEl>
                                      </p:cBhvr>
                                    </p:animEffect>
                                    <p:set>
                                      <p:cBhvr>
                                        <p:cTn id="12" dur="1" fill="hold">
                                          <p:stCondLst>
                                            <p:cond delay="499"/>
                                          </p:stCondLst>
                                        </p:cTn>
                                        <p:tgtEl>
                                          <p:spTgt spid="512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170"/>
                                        </p:tgtEl>
                                      </p:cBhvr>
                                    </p:animEffect>
                                    <p:set>
                                      <p:cBhvr>
                                        <p:cTn id="15" dur="1" fill="hold">
                                          <p:stCondLst>
                                            <p:cond delay="499"/>
                                          </p:stCondLst>
                                        </p:cTn>
                                        <p:tgtEl>
                                          <p:spTgt spid="7170"/>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73">
                                            <p:txEl>
                                              <p:pRg st="0" end="0"/>
                                            </p:txEl>
                                          </p:spTgt>
                                        </p:tgtEl>
                                      </p:cBhvr>
                                    </p:animEffect>
                                    <p:set>
                                      <p:cBhvr>
                                        <p:cTn id="18" dur="1" fill="hold">
                                          <p:stCondLst>
                                            <p:cond delay="499"/>
                                          </p:stCondLst>
                                        </p:cTn>
                                        <p:tgtEl>
                                          <p:spTgt spid="73">
                                            <p:txEl>
                                              <p:pRg st="0" end="0"/>
                                            </p:txEl>
                                          </p:spTgt>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75">
                                            <p:txEl>
                                              <p:pRg st="0" end="0"/>
                                            </p:txEl>
                                          </p:spTgt>
                                        </p:tgtEl>
                                      </p:cBhvr>
                                    </p:animEffect>
                                    <p:set>
                                      <p:cBhvr>
                                        <p:cTn id="21" dur="1" fill="hold">
                                          <p:stCondLst>
                                            <p:cond delay="499"/>
                                          </p:stCondLst>
                                        </p:cTn>
                                        <p:tgtEl>
                                          <p:spTgt spid="75">
                                            <p:txEl>
                                              <p:pRg st="0" end="0"/>
                                            </p:txEl>
                                          </p:spTgt>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194"/>
                                        </p:tgtEl>
                                        <p:attrNameLst>
                                          <p:attrName>style.visibility</p:attrName>
                                        </p:attrNameLst>
                                      </p:cBhvr>
                                      <p:to>
                                        <p:strVal val="visible"/>
                                      </p:to>
                                    </p:set>
                                    <p:animEffect transition="in" filter="fade">
                                      <p:cBhvr>
                                        <p:cTn id="25" dur="500"/>
                                        <p:tgtEl>
                                          <p:spTgt spid="81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 grpId="0" build="p"/>
      <p:bldP spid="73" grpId="0" build="p"/>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29653-0660-40C7-9768-E60717E7D1F4}"/>
              </a:ext>
            </a:extLst>
          </p:cNvPr>
          <p:cNvSpPr>
            <a:spLocks noGrp="1"/>
          </p:cNvSpPr>
          <p:nvPr>
            <p:ph type="title"/>
          </p:nvPr>
        </p:nvSpPr>
        <p:spPr/>
        <p:txBody>
          <a:bodyPr/>
          <a:lstStyle/>
          <a:p>
            <a:r>
              <a:rPr lang="en-US"/>
              <a:t>Priorities or scope</a:t>
            </a:r>
          </a:p>
        </p:txBody>
      </p:sp>
      <p:sp>
        <p:nvSpPr>
          <p:cNvPr id="4" name="Textplatzhalter 3">
            <a:extLst>
              <a:ext uri="{FF2B5EF4-FFF2-40B4-BE49-F238E27FC236}">
                <a16:creationId xmlns:a16="http://schemas.microsoft.com/office/drawing/2014/main" id="{72963CC2-43A6-44CF-AFE9-95FB841512A3}"/>
              </a:ext>
            </a:extLst>
          </p:cNvPr>
          <p:cNvSpPr>
            <a:spLocks noGrp="1"/>
          </p:cNvSpPr>
          <p:nvPr>
            <p:ph type="body" sz="quarter" idx="13"/>
          </p:nvPr>
        </p:nvSpPr>
        <p:spPr>
          <a:xfrm>
            <a:off x="465138" y="1642029"/>
            <a:ext cx="4919662" cy="560025"/>
          </a:xfrm>
        </p:spPr>
        <p:txBody>
          <a:bodyPr/>
          <a:lstStyle/>
          <a:p>
            <a:pPr marL="285750" indent="-285750">
              <a:buFont typeface="Arial" panose="020B0604020202020204" pitchFamily="34" charset="0"/>
              <a:buChar char="•"/>
            </a:pPr>
            <a:r>
              <a:rPr lang="en-US"/>
              <a:t>Strategic priorities and motivations.</a:t>
            </a:r>
          </a:p>
          <a:p>
            <a:pPr marL="285750" indent="-285750">
              <a:buFont typeface="Arial" panose="020B0604020202020204" pitchFamily="34" charset="0"/>
              <a:buChar char="•"/>
            </a:pPr>
            <a:r>
              <a:rPr lang="en-US"/>
              <a:t>The scope of the portfolio to be managed.</a:t>
            </a:r>
          </a:p>
        </p:txBody>
      </p:sp>
      <p:sp>
        <p:nvSpPr>
          <p:cNvPr id="5" name="Textplatzhalter 4">
            <a:extLst>
              <a:ext uri="{FF2B5EF4-FFF2-40B4-BE49-F238E27FC236}">
                <a16:creationId xmlns:a16="http://schemas.microsoft.com/office/drawing/2014/main" id="{5D1097D6-2B4D-43D7-8BD9-FB1BCA9C2C6B}"/>
              </a:ext>
            </a:extLst>
          </p:cNvPr>
          <p:cNvSpPr>
            <a:spLocks noGrp="1"/>
          </p:cNvSpPr>
          <p:nvPr>
            <p:ph type="body" sz="quarter" idx="14"/>
          </p:nvPr>
        </p:nvSpPr>
        <p:spPr>
          <a:xfrm>
            <a:off x="465138" y="1192213"/>
            <a:ext cx="4919661" cy="271485"/>
          </a:xfrm>
        </p:spPr>
        <p:txBody>
          <a:bodyPr/>
          <a:lstStyle/>
          <a:p>
            <a:r>
              <a:rPr lang="en-US" sz="1400"/>
              <a:t>A cloud operating model is primarily driven by two factors:</a:t>
            </a:r>
          </a:p>
        </p:txBody>
      </p:sp>
      <p:graphicFrame>
        <p:nvGraphicFramePr>
          <p:cNvPr id="6" name="Tabelle 5">
            <a:extLst>
              <a:ext uri="{FF2B5EF4-FFF2-40B4-BE49-F238E27FC236}">
                <a16:creationId xmlns:a16="http://schemas.microsoft.com/office/drawing/2014/main" id="{0760D717-3111-477C-80EE-371B2561FB87}"/>
              </a:ext>
            </a:extLst>
          </p:cNvPr>
          <p:cNvGraphicFramePr/>
          <p:nvPr/>
        </p:nvGraphicFramePr>
        <p:xfrm>
          <a:off x="465138" y="2643189"/>
          <a:ext cx="11544300" cy="3159123"/>
        </p:xfrm>
        <a:graphic>
          <a:graphicData uri="http://schemas.openxmlformats.org/drawingml/2006/table">
            <a:tbl>
              <a:tblPr>
                <a:tableStyleId>{5C22544A-7EE6-4342-B048-85BDC9FD1C3A}</a:tableStyleId>
              </a:tblPr>
              <a:tblGrid>
                <a:gridCol w="1687512">
                  <a:extLst>
                    <a:ext uri="{9D8B030D-6E8A-4147-A177-3AD203B41FA5}">
                      <a16:colId xmlns:a16="http://schemas.microsoft.com/office/drawing/2014/main" val="4110903834"/>
                    </a:ext>
                  </a:extLst>
                </a:gridCol>
                <a:gridCol w="2464197">
                  <a:extLst>
                    <a:ext uri="{9D8B030D-6E8A-4147-A177-3AD203B41FA5}">
                      <a16:colId xmlns:a16="http://schemas.microsoft.com/office/drawing/2014/main" val="3970072550"/>
                    </a:ext>
                  </a:extLst>
                </a:gridCol>
                <a:gridCol w="2464197">
                  <a:extLst>
                    <a:ext uri="{9D8B030D-6E8A-4147-A177-3AD203B41FA5}">
                      <a16:colId xmlns:a16="http://schemas.microsoft.com/office/drawing/2014/main" val="3753258778"/>
                    </a:ext>
                  </a:extLst>
                </a:gridCol>
                <a:gridCol w="2464197">
                  <a:extLst>
                    <a:ext uri="{9D8B030D-6E8A-4147-A177-3AD203B41FA5}">
                      <a16:colId xmlns:a16="http://schemas.microsoft.com/office/drawing/2014/main" val="2192920412"/>
                    </a:ext>
                  </a:extLst>
                </a:gridCol>
                <a:gridCol w="2464197">
                  <a:extLst>
                    <a:ext uri="{9D8B030D-6E8A-4147-A177-3AD203B41FA5}">
                      <a16:colId xmlns:a16="http://schemas.microsoft.com/office/drawing/2014/main" val="3856042001"/>
                    </a:ext>
                  </a:extLst>
                </a:gridCol>
              </a:tblGrid>
              <a:tr h="641697">
                <a:tc>
                  <a:txBody>
                    <a:bodyPr/>
                    <a:lstStyle/>
                    <a:p>
                      <a:pPr algn="l" fontAlgn="t">
                        <a:spcBef>
                          <a:spcPts val="0"/>
                        </a:spcBef>
                        <a:spcAft>
                          <a:spcPts val="0"/>
                        </a:spcAft>
                      </a:pPr>
                      <a:endParaRPr lang="de-DE" sz="1200" b="1" i="0" u="none" strike="noStrike">
                        <a:solidFill>
                          <a:schemeClr val="bg2"/>
                        </a:solidFill>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2"/>
                    </a:solidFill>
                  </a:tcPr>
                </a:tc>
                <a:tc>
                  <a:txBody>
                    <a:bodyPr/>
                    <a:lstStyle/>
                    <a:p>
                      <a:pPr algn="ctr" fontAlgn="t">
                        <a:spcBef>
                          <a:spcPts val="0"/>
                        </a:spcBef>
                        <a:spcAft>
                          <a:spcPts val="0"/>
                        </a:spcAft>
                      </a:pPr>
                      <a:r>
                        <a:rPr lang="de-DE" sz="1200" b="1" u="none" strike="noStrike">
                          <a:solidFill>
                            <a:schemeClr val="bg2"/>
                          </a:solidFill>
                          <a:effectLst/>
                          <a:latin typeface="+mn-lt"/>
                        </a:rPr>
                        <a:t>Decentralized operations (ops)</a:t>
                      </a:r>
                      <a:endParaRPr lang="de-DE" sz="1200" b="1" i="0" u="none" strike="noStrike">
                        <a:solidFill>
                          <a:schemeClr val="bg2"/>
                        </a:solidFill>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2"/>
                    </a:solidFill>
                  </a:tcPr>
                </a:tc>
                <a:tc>
                  <a:txBody>
                    <a:bodyPr/>
                    <a:lstStyle/>
                    <a:p>
                      <a:pPr algn="ctr" fontAlgn="t">
                        <a:spcBef>
                          <a:spcPts val="0"/>
                        </a:spcBef>
                        <a:spcAft>
                          <a:spcPts val="0"/>
                        </a:spcAft>
                      </a:pPr>
                      <a:r>
                        <a:rPr lang="de-DE" sz="1200" b="1" u="none" strike="noStrike">
                          <a:solidFill>
                            <a:schemeClr val="bg2"/>
                          </a:solidFill>
                          <a:effectLst/>
                          <a:latin typeface="+mn-lt"/>
                        </a:rPr>
                        <a:t>Centralized operations (ops)</a:t>
                      </a:r>
                      <a:endParaRPr lang="de-DE" sz="1200" b="1" i="0" u="none" strike="noStrike">
                        <a:solidFill>
                          <a:schemeClr val="bg2"/>
                        </a:solidFill>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2"/>
                    </a:solidFill>
                  </a:tcPr>
                </a:tc>
                <a:tc>
                  <a:txBody>
                    <a:bodyPr/>
                    <a:lstStyle/>
                    <a:p>
                      <a:pPr algn="ctr" fontAlgn="t">
                        <a:spcBef>
                          <a:spcPts val="0"/>
                        </a:spcBef>
                        <a:spcAft>
                          <a:spcPts val="0"/>
                        </a:spcAft>
                      </a:pPr>
                      <a:r>
                        <a:rPr lang="de-DE" sz="1200" b="1" u="none" strike="noStrike">
                          <a:solidFill>
                            <a:schemeClr val="bg2"/>
                          </a:solidFill>
                          <a:effectLst/>
                          <a:latin typeface="+mn-lt"/>
                        </a:rPr>
                        <a:t>Enterprise operations (ops)</a:t>
                      </a:r>
                      <a:endParaRPr lang="de-DE" sz="1200" b="1" i="0" u="none" strike="noStrike">
                        <a:solidFill>
                          <a:schemeClr val="bg2"/>
                        </a:solidFill>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2"/>
                    </a:solidFill>
                  </a:tcPr>
                </a:tc>
                <a:tc>
                  <a:txBody>
                    <a:bodyPr/>
                    <a:lstStyle/>
                    <a:p>
                      <a:pPr algn="ctr" fontAlgn="t">
                        <a:spcBef>
                          <a:spcPts val="0"/>
                        </a:spcBef>
                        <a:spcAft>
                          <a:spcPts val="0"/>
                        </a:spcAft>
                      </a:pPr>
                      <a:r>
                        <a:rPr lang="de-DE" sz="1200" b="1" u="none" strike="noStrike">
                          <a:solidFill>
                            <a:schemeClr val="bg2"/>
                          </a:solidFill>
                          <a:effectLst/>
                          <a:latin typeface="+mn-lt"/>
                        </a:rPr>
                        <a:t>Distributed operations (ops)</a:t>
                      </a:r>
                      <a:endParaRPr lang="de-DE" sz="1200" b="1" i="0" u="none" strike="noStrike">
                        <a:solidFill>
                          <a:schemeClr val="bg2"/>
                        </a:solidFill>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2941649607"/>
                  </a:ext>
                </a:extLst>
              </a:tr>
              <a:tr h="419571">
                <a:tc>
                  <a:txBody>
                    <a:bodyPr/>
                    <a:lstStyle/>
                    <a:p>
                      <a:pPr algn="l" fontAlgn="t">
                        <a:spcBef>
                          <a:spcPts val="0"/>
                        </a:spcBef>
                        <a:spcAft>
                          <a:spcPts val="0"/>
                        </a:spcAft>
                      </a:pPr>
                      <a:r>
                        <a:rPr lang="de-DE" sz="1100" u="none" strike="noStrike">
                          <a:effectLst/>
                          <a:latin typeface="+mn-lt"/>
                        </a:rPr>
                        <a:t>Strategic priority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Innovation</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Control</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Democratization</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Integration</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2964491327"/>
                  </a:ext>
                </a:extLst>
              </a:tr>
              <a:tr h="419571">
                <a:tc>
                  <a:txBody>
                    <a:bodyPr/>
                    <a:lstStyle/>
                    <a:p>
                      <a:pPr algn="l" fontAlgn="t">
                        <a:spcBef>
                          <a:spcPts val="0"/>
                        </a:spcBef>
                        <a:spcAft>
                          <a:spcPts val="0"/>
                        </a:spcAft>
                      </a:pPr>
                      <a:r>
                        <a:rPr lang="de-DE" sz="1100" u="none" strike="noStrike">
                          <a:effectLst/>
                          <a:latin typeface="+mn-lt"/>
                        </a:rPr>
                        <a:t>Portfolio scope</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Workload</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Landing zone</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Cloud platform</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Full portfolio</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697459415"/>
                  </a:ext>
                </a:extLst>
              </a:tr>
              <a:tr h="419571">
                <a:tc>
                  <a:txBody>
                    <a:bodyPr/>
                    <a:lstStyle/>
                    <a:p>
                      <a:pPr algn="l" fontAlgn="t">
                        <a:spcBef>
                          <a:spcPts val="0"/>
                        </a:spcBef>
                        <a:spcAft>
                          <a:spcPts val="0"/>
                        </a:spcAft>
                      </a:pPr>
                      <a:r>
                        <a:rPr lang="de-DE" sz="1100" u="none" strike="noStrike">
                          <a:effectLst/>
                          <a:latin typeface="+mn-lt"/>
                        </a:rPr>
                        <a:t>Workload environment</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High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Low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Medium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Medium or variable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1140955714"/>
                  </a:ext>
                </a:extLst>
              </a:tr>
              <a:tr h="419571">
                <a:tc>
                  <a:txBody>
                    <a:bodyPr/>
                    <a:lstStyle/>
                    <a:p>
                      <a:pPr algn="l" fontAlgn="t">
                        <a:spcBef>
                          <a:spcPts val="0"/>
                        </a:spcBef>
                        <a:spcAft>
                          <a:spcPts val="0"/>
                        </a:spcAft>
                      </a:pPr>
                      <a:r>
                        <a:rPr lang="de-DE" sz="1100" u="none" strike="noStrike">
                          <a:effectLst/>
                          <a:latin typeface="+mn-lt"/>
                        </a:rPr>
                        <a:t>Landing zone</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N/A</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High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Medium to low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Low complexity</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1019793920"/>
                  </a:ext>
                </a:extLst>
              </a:tr>
              <a:tr h="419571">
                <a:tc>
                  <a:txBody>
                    <a:bodyPr/>
                    <a:lstStyle/>
                    <a:p>
                      <a:pPr algn="l" fontAlgn="t">
                        <a:spcBef>
                          <a:spcPts val="0"/>
                        </a:spcBef>
                        <a:spcAft>
                          <a:spcPts val="0"/>
                        </a:spcAft>
                      </a:pPr>
                      <a:r>
                        <a:rPr lang="de-DE" sz="1100" u="none" strike="noStrike">
                          <a:effectLst/>
                          <a:latin typeface="+mn-lt"/>
                        </a:rPr>
                        <a:t>Foundation utilities</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N/A</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en-US" sz="1100" u="none" strike="noStrike">
                          <a:effectLst/>
                          <a:latin typeface="+mn-lt"/>
                        </a:rPr>
                        <a:t>N/A or low support</a:t>
                      </a:r>
                      <a:endParaRPr lang="en-US"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Centralized and more support</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Most support</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244856672"/>
                  </a:ext>
                </a:extLst>
              </a:tr>
              <a:tr h="419571">
                <a:tc>
                  <a:txBody>
                    <a:bodyPr/>
                    <a:lstStyle/>
                    <a:p>
                      <a:pPr algn="l" fontAlgn="t">
                        <a:spcBef>
                          <a:spcPts val="0"/>
                        </a:spcBef>
                        <a:spcAft>
                          <a:spcPts val="0"/>
                        </a:spcAft>
                      </a:pPr>
                      <a:r>
                        <a:rPr lang="de-DE" sz="1100" u="none" strike="noStrike">
                          <a:effectLst/>
                          <a:latin typeface="+mn-lt"/>
                        </a:rPr>
                        <a:t>Cloud foundation</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solidFill>
                      <a:schemeClr val="accent1">
                        <a:lumMod val="90000"/>
                      </a:schemeClr>
                    </a:solidFill>
                  </a:tcPr>
                </a:tc>
                <a:tc>
                  <a:txBody>
                    <a:bodyPr/>
                    <a:lstStyle/>
                    <a:p>
                      <a:pPr algn="ctr" fontAlgn="t">
                        <a:spcBef>
                          <a:spcPts val="0"/>
                        </a:spcBef>
                        <a:spcAft>
                          <a:spcPts val="0"/>
                        </a:spcAft>
                      </a:pPr>
                      <a:r>
                        <a:rPr lang="de-DE" sz="1100" u="none" strike="noStrike">
                          <a:effectLst/>
                          <a:latin typeface="+mn-lt"/>
                        </a:rPr>
                        <a:t>N/A</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N/A</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en-US" sz="1100" u="none" strike="noStrike">
                          <a:effectLst/>
                          <a:latin typeface="+mn-lt"/>
                        </a:rPr>
                        <a:t>Hybrid, provider specific, or regional foundations</a:t>
                      </a:r>
                      <a:endParaRPr lang="en-US"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tc>
                  <a:txBody>
                    <a:bodyPr/>
                    <a:lstStyle/>
                    <a:p>
                      <a:pPr algn="ctr" fontAlgn="t">
                        <a:spcBef>
                          <a:spcPts val="0"/>
                        </a:spcBef>
                        <a:spcAft>
                          <a:spcPts val="0"/>
                        </a:spcAft>
                      </a:pPr>
                      <a:r>
                        <a:rPr lang="de-DE" sz="1100" u="none" strike="noStrike">
                          <a:effectLst/>
                          <a:latin typeface="+mn-lt"/>
                        </a:rPr>
                        <a:t>Distributed and </a:t>
                      </a:r>
                      <a:r>
                        <a:rPr lang="de-DE" sz="1100" u="none" strike="noStrike" err="1">
                          <a:effectLst/>
                          <a:latin typeface="+mn-lt"/>
                        </a:rPr>
                        <a:t>synchronized</a:t>
                      </a:r>
                      <a:endParaRPr lang="de-DE" sz="1100" b="0" i="0" u="none" strike="noStrike">
                        <a:effectLst/>
                        <a:latin typeface="+mn-lt"/>
                      </a:endParaRPr>
                    </a:p>
                  </a:txBody>
                  <a:tcPr marL="37033" marR="37033" marT="18517" marB="18517" anchor="ctr">
                    <a:lnL w="6350" cap="flat" cmpd="sng" algn="ctr">
                      <a:solidFill>
                        <a:schemeClr val="accent1">
                          <a:lumMod val="50000"/>
                        </a:schemeClr>
                      </a:solidFill>
                      <a:prstDash val="solid"/>
                      <a:round/>
                      <a:headEnd type="none" w="med" len="med"/>
                      <a:tailEnd type="none" w="med" len="med"/>
                    </a:lnL>
                    <a:lnR w="6350" cap="flat" cmpd="sng" algn="ctr">
                      <a:solidFill>
                        <a:schemeClr val="accent1">
                          <a:lumMod val="50000"/>
                        </a:schemeClr>
                      </a:solidFill>
                      <a:prstDash val="solid"/>
                      <a:round/>
                      <a:headEnd type="none" w="med" len="med"/>
                      <a:tailEnd type="none" w="med" len="med"/>
                    </a:lnR>
                    <a:lnT w="6350" cap="flat" cmpd="sng" algn="ctr">
                      <a:solidFill>
                        <a:schemeClr val="accent1">
                          <a:lumMod val="50000"/>
                        </a:schemeClr>
                      </a:solidFill>
                      <a:prstDash val="solid"/>
                      <a:round/>
                      <a:headEnd type="none" w="med" len="med"/>
                      <a:tailEnd type="none" w="med" len="med"/>
                    </a:lnT>
                    <a:lnB w="635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803778250"/>
                  </a:ext>
                </a:extLst>
              </a:tr>
            </a:tbl>
          </a:graphicData>
        </a:graphic>
      </p:graphicFrame>
    </p:spTree>
    <p:extLst>
      <p:ext uri="{BB962C8B-B14F-4D97-AF65-F5344CB8AC3E}">
        <p14:creationId xmlns:p14="http://schemas.microsoft.com/office/powerpoint/2010/main" val="42321454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D29653-0660-40C7-9768-E60717E7D1F4}"/>
              </a:ext>
            </a:extLst>
          </p:cNvPr>
          <p:cNvSpPr>
            <a:spLocks noGrp="1"/>
          </p:cNvSpPr>
          <p:nvPr>
            <p:ph type="title"/>
          </p:nvPr>
        </p:nvSpPr>
        <p:spPr/>
        <p:txBody>
          <a:bodyPr/>
          <a:lstStyle/>
          <a:p>
            <a:r>
              <a:rPr lang="en-US"/>
              <a:t>Accountability alignment</a:t>
            </a:r>
          </a:p>
        </p:txBody>
      </p:sp>
      <p:graphicFrame>
        <p:nvGraphicFramePr>
          <p:cNvPr id="4" name="Tabelle 3">
            <a:extLst>
              <a:ext uri="{FF2B5EF4-FFF2-40B4-BE49-F238E27FC236}">
                <a16:creationId xmlns:a16="http://schemas.microsoft.com/office/drawing/2014/main" id="{5B8C1D5D-0AF8-4BA1-8119-0728124E7155}"/>
              </a:ext>
            </a:extLst>
          </p:cNvPr>
          <p:cNvGraphicFramePr/>
          <p:nvPr/>
        </p:nvGraphicFramePr>
        <p:xfrm>
          <a:off x="446087" y="1534422"/>
          <a:ext cx="11544300" cy="4344780"/>
        </p:xfrm>
        <a:graphic>
          <a:graphicData uri="http://schemas.openxmlformats.org/drawingml/2006/table">
            <a:tbl>
              <a:tblPr>
                <a:tableStyleId>{2D5ABB26-0587-4C30-8999-92F81FD0307C}</a:tableStyleId>
              </a:tblPr>
              <a:tblGrid>
                <a:gridCol w="2308860">
                  <a:extLst>
                    <a:ext uri="{9D8B030D-6E8A-4147-A177-3AD203B41FA5}">
                      <a16:colId xmlns:a16="http://schemas.microsoft.com/office/drawing/2014/main" val="342433187"/>
                    </a:ext>
                  </a:extLst>
                </a:gridCol>
                <a:gridCol w="2308860">
                  <a:extLst>
                    <a:ext uri="{9D8B030D-6E8A-4147-A177-3AD203B41FA5}">
                      <a16:colId xmlns:a16="http://schemas.microsoft.com/office/drawing/2014/main" val="382739847"/>
                    </a:ext>
                  </a:extLst>
                </a:gridCol>
                <a:gridCol w="2308860">
                  <a:extLst>
                    <a:ext uri="{9D8B030D-6E8A-4147-A177-3AD203B41FA5}">
                      <a16:colId xmlns:a16="http://schemas.microsoft.com/office/drawing/2014/main" val="1306945808"/>
                    </a:ext>
                  </a:extLst>
                </a:gridCol>
                <a:gridCol w="1923733">
                  <a:extLst>
                    <a:ext uri="{9D8B030D-6E8A-4147-A177-3AD203B41FA5}">
                      <a16:colId xmlns:a16="http://schemas.microsoft.com/office/drawing/2014/main" val="1527117202"/>
                    </a:ext>
                  </a:extLst>
                </a:gridCol>
                <a:gridCol w="2693987">
                  <a:extLst>
                    <a:ext uri="{9D8B030D-6E8A-4147-A177-3AD203B41FA5}">
                      <a16:colId xmlns:a16="http://schemas.microsoft.com/office/drawing/2014/main" val="523874078"/>
                    </a:ext>
                  </a:extLst>
                </a:gridCol>
              </a:tblGrid>
              <a:tr h="483259">
                <a:tc>
                  <a:txBody>
                    <a:bodyPr/>
                    <a:lstStyle/>
                    <a:p>
                      <a:pPr algn="l" fontAlgn="t">
                        <a:spcBef>
                          <a:spcPts val="0"/>
                        </a:spcBef>
                        <a:spcAft>
                          <a:spcPts val="0"/>
                        </a:spcAft>
                      </a:pPr>
                      <a:endParaRPr lang="de-DE" sz="1100" b="1" i="0" u="none" strike="noStrike">
                        <a:solidFill>
                          <a:schemeClr val="tx1"/>
                        </a:solidFill>
                        <a:effectLst/>
                        <a:latin typeface="+mn-lt"/>
                      </a:endParaRPr>
                    </a:p>
                  </a:txBody>
                  <a:tcPr marL="28216" marR="28216" marT="14108" marB="14108">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b="1" u="none" strike="noStrike" err="1">
                          <a:solidFill>
                            <a:schemeClr val="tx1"/>
                          </a:solidFill>
                          <a:effectLst/>
                        </a:rPr>
                        <a:t>Decentralized</a:t>
                      </a:r>
                      <a:r>
                        <a:rPr lang="de-DE" sz="1100" b="1" u="none" strike="noStrike">
                          <a:solidFill>
                            <a:schemeClr val="tx1"/>
                          </a:solidFill>
                          <a:effectLst/>
                        </a:rPr>
                        <a:t> </a:t>
                      </a:r>
                      <a:r>
                        <a:rPr lang="de-DE" sz="1100" b="1" u="none" strike="noStrike" err="1">
                          <a:solidFill>
                            <a:schemeClr val="tx1"/>
                          </a:solidFill>
                          <a:effectLst/>
                        </a:rPr>
                        <a:t>ops</a:t>
                      </a:r>
                      <a:endParaRPr lang="de-DE" sz="1100" b="1" i="0" u="none" strike="noStrike">
                        <a:solidFill>
                          <a:schemeClr val="tx1"/>
                        </a:solidFill>
                        <a:effectLst/>
                        <a:latin typeface="+mn-lt"/>
                      </a:endParaRPr>
                    </a:p>
                  </a:txBody>
                  <a:tcPr marL="28216" marR="28216" marT="14108" marB="14108" anchor="ctr">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b="1" u="none" strike="noStrike" err="1">
                          <a:solidFill>
                            <a:schemeClr val="tx1"/>
                          </a:solidFill>
                          <a:effectLst/>
                        </a:rPr>
                        <a:t>Centralized</a:t>
                      </a:r>
                      <a:r>
                        <a:rPr lang="de-DE" sz="1100" b="1" u="none" strike="noStrike">
                          <a:solidFill>
                            <a:schemeClr val="tx1"/>
                          </a:solidFill>
                          <a:effectLst/>
                        </a:rPr>
                        <a:t> </a:t>
                      </a:r>
                      <a:r>
                        <a:rPr lang="de-DE" sz="1100" b="1" u="none" strike="noStrike" err="1">
                          <a:solidFill>
                            <a:schemeClr val="tx1"/>
                          </a:solidFill>
                          <a:effectLst/>
                        </a:rPr>
                        <a:t>ops</a:t>
                      </a:r>
                      <a:endParaRPr lang="de-DE" sz="1100" b="1" i="0" u="none" strike="noStrike">
                        <a:solidFill>
                          <a:schemeClr val="tx1"/>
                        </a:solidFill>
                        <a:effectLst/>
                        <a:latin typeface="+mn-lt"/>
                      </a:endParaRPr>
                    </a:p>
                  </a:txBody>
                  <a:tcPr marL="28216" marR="28216" marT="14108" marB="14108" anchor="ctr">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b="1" u="none" strike="noStrike">
                          <a:solidFill>
                            <a:schemeClr val="tx1"/>
                          </a:solidFill>
                          <a:effectLst/>
                        </a:rPr>
                        <a:t>Enterprise </a:t>
                      </a:r>
                      <a:r>
                        <a:rPr lang="de-DE" sz="1100" b="1" u="none" strike="noStrike" err="1">
                          <a:solidFill>
                            <a:schemeClr val="tx1"/>
                          </a:solidFill>
                          <a:effectLst/>
                        </a:rPr>
                        <a:t>ops</a:t>
                      </a:r>
                      <a:endParaRPr lang="de-DE" sz="1100" b="1" i="0" u="none" strike="noStrike">
                        <a:solidFill>
                          <a:schemeClr val="tx1"/>
                        </a:solidFill>
                        <a:effectLst/>
                        <a:latin typeface="+mn-lt"/>
                      </a:endParaRPr>
                    </a:p>
                  </a:txBody>
                  <a:tcPr marL="28216" marR="28216" marT="14108" marB="14108" anchor="ctr">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b="1" u="none" strike="noStrike">
                          <a:solidFill>
                            <a:schemeClr val="tx1"/>
                          </a:solidFill>
                          <a:effectLst/>
                        </a:rPr>
                        <a:t>Distributed </a:t>
                      </a:r>
                      <a:r>
                        <a:rPr lang="de-DE" sz="1100" b="1" u="none" strike="noStrike" err="1">
                          <a:solidFill>
                            <a:schemeClr val="tx1"/>
                          </a:solidFill>
                          <a:effectLst/>
                        </a:rPr>
                        <a:t>ops</a:t>
                      </a:r>
                      <a:endParaRPr lang="de-DE" sz="1100" b="1" i="0" u="none" strike="noStrike">
                        <a:solidFill>
                          <a:schemeClr val="tx1"/>
                        </a:solidFill>
                        <a:effectLst/>
                        <a:latin typeface="+mn-lt"/>
                      </a:endParaRPr>
                    </a:p>
                  </a:txBody>
                  <a:tcPr marL="28216" marR="28216" marT="14108" marB="14108" anchor="ctr">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3636086698"/>
                  </a:ext>
                </a:extLst>
              </a:tr>
              <a:tr h="625257">
                <a:tc>
                  <a:txBody>
                    <a:bodyPr/>
                    <a:lstStyle/>
                    <a:p>
                      <a:pPr algn="l" fontAlgn="t">
                        <a:spcBef>
                          <a:spcPts val="0"/>
                        </a:spcBef>
                        <a:spcAft>
                          <a:spcPts val="0"/>
                        </a:spcAft>
                      </a:pPr>
                      <a:r>
                        <a:rPr lang="de-DE" sz="1100" b="1" u="none" strike="noStrike">
                          <a:solidFill>
                            <a:schemeClr val="tx2"/>
                          </a:solidFill>
                          <a:effectLst/>
                        </a:rPr>
                        <a:t>Business </a:t>
                      </a:r>
                      <a:r>
                        <a:rPr lang="de-DE" sz="1100" b="1" u="none" strike="noStrike" err="1">
                          <a:solidFill>
                            <a:schemeClr val="tx2"/>
                          </a:solidFill>
                          <a:effectLst/>
                        </a:rPr>
                        <a:t>alignment</a:t>
                      </a:r>
                      <a:endParaRPr lang="de-DE" sz="1100" b="1" i="0" u="none" strike="noStrike">
                        <a:solidFill>
                          <a:schemeClr val="tx2"/>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Workload </a:t>
                      </a:r>
                      <a:r>
                        <a:rPr lang="de-DE" sz="1100" u="none" strike="noStrike" err="1">
                          <a:solidFill>
                            <a:schemeClr val="tx1"/>
                          </a:solidFill>
                          <a:effectLst/>
                        </a:rPr>
                        <a:t>team</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Central </a:t>
                      </a:r>
                      <a:r>
                        <a:rPr lang="de-DE" sz="1100" u="none" strike="noStrike" err="1">
                          <a:solidFill>
                            <a:schemeClr val="tx1"/>
                          </a:solidFill>
                          <a:effectLst/>
                        </a:rPr>
                        <a:t>cloud</a:t>
                      </a:r>
                      <a:r>
                        <a:rPr lang="de-DE" sz="1100" u="none" strike="noStrike">
                          <a:solidFill>
                            <a:schemeClr val="tx1"/>
                          </a:solidFill>
                          <a:effectLst/>
                        </a:rPr>
                        <a:t> </a:t>
                      </a:r>
                      <a:r>
                        <a:rPr lang="de-DE" sz="1100" u="none" strike="noStrike" err="1">
                          <a:solidFill>
                            <a:schemeClr val="tx1"/>
                          </a:solidFill>
                          <a:effectLst/>
                        </a:rPr>
                        <a:t>strategy</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CCoE</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en-US" sz="1100" u="none" strike="noStrike">
                          <a:solidFill>
                            <a:schemeClr val="tx1"/>
                          </a:solidFill>
                          <a:effectLst/>
                        </a:rPr>
                        <a:t>Variable - form a broad cloud strategy team?</a:t>
                      </a:r>
                      <a:endParaRPr lang="en-US"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1268700663"/>
                  </a:ext>
                </a:extLst>
              </a:tr>
              <a:tr h="1067509">
                <a:tc>
                  <a:txBody>
                    <a:bodyPr/>
                    <a:lstStyle/>
                    <a:p>
                      <a:pPr algn="l" fontAlgn="t">
                        <a:spcBef>
                          <a:spcPts val="0"/>
                        </a:spcBef>
                        <a:spcAft>
                          <a:spcPts val="0"/>
                        </a:spcAft>
                      </a:pPr>
                      <a:r>
                        <a:rPr lang="de-DE" sz="1100" b="1" u="none" strike="noStrike">
                          <a:solidFill>
                            <a:schemeClr val="tx2"/>
                          </a:solidFill>
                          <a:effectLst/>
                        </a:rPr>
                        <a:t>Cloud </a:t>
                      </a:r>
                      <a:r>
                        <a:rPr lang="de-DE" sz="1100" b="1" u="none" strike="noStrike" err="1">
                          <a:solidFill>
                            <a:schemeClr val="tx2"/>
                          </a:solidFill>
                          <a:effectLst/>
                        </a:rPr>
                        <a:t>operations</a:t>
                      </a:r>
                      <a:endParaRPr lang="de-DE" sz="1100" b="1" i="0" u="none" strike="noStrike">
                        <a:solidFill>
                          <a:schemeClr val="tx2"/>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Workload </a:t>
                      </a:r>
                      <a:r>
                        <a:rPr lang="de-DE" sz="1100" u="none" strike="noStrike" err="1">
                          <a:solidFill>
                            <a:schemeClr val="tx1"/>
                          </a:solidFill>
                          <a:effectLst/>
                        </a:rPr>
                        <a:t>team</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Central IT</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CCoE</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en-US" sz="1100" u="none" strike="noStrike">
                          <a:solidFill>
                            <a:schemeClr val="tx1"/>
                          </a:solidFill>
                          <a:effectLst/>
                        </a:rPr>
                        <a:t>Based on portfolio analysis - see Business alignment and business commitments</a:t>
                      </a:r>
                      <a:endParaRPr lang="en-US"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3046175934"/>
                  </a:ext>
                </a:extLst>
              </a:tr>
              <a:tr h="471925">
                <a:tc>
                  <a:txBody>
                    <a:bodyPr/>
                    <a:lstStyle/>
                    <a:p>
                      <a:pPr algn="l" fontAlgn="t">
                        <a:spcBef>
                          <a:spcPts val="0"/>
                        </a:spcBef>
                        <a:spcAft>
                          <a:spcPts val="0"/>
                        </a:spcAft>
                      </a:pPr>
                      <a:r>
                        <a:rPr lang="de-DE" sz="1100" b="1" u="none" strike="noStrike">
                          <a:solidFill>
                            <a:schemeClr val="tx2"/>
                          </a:solidFill>
                          <a:effectLst/>
                        </a:rPr>
                        <a:t>Cloud </a:t>
                      </a:r>
                      <a:r>
                        <a:rPr lang="de-DE" sz="1100" b="1" u="none" strike="noStrike" err="1">
                          <a:solidFill>
                            <a:schemeClr val="tx2"/>
                          </a:solidFill>
                          <a:effectLst/>
                        </a:rPr>
                        <a:t>governance</a:t>
                      </a:r>
                      <a:endParaRPr lang="de-DE" sz="1100" b="1" i="0" u="none" strike="noStrike">
                        <a:solidFill>
                          <a:schemeClr val="tx2"/>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Workload </a:t>
                      </a:r>
                      <a:r>
                        <a:rPr lang="de-DE" sz="1100" u="none" strike="noStrike" err="1">
                          <a:solidFill>
                            <a:schemeClr val="tx1"/>
                          </a:solidFill>
                          <a:effectLst/>
                        </a:rPr>
                        <a:t>team</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Central IT</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CCoE</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Multiple </a:t>
                      </a:r>
                      <a:r>
                        <a:rPr lang="de-DE" sz="1100" u="none" strike="noStrike" err="1">
                          <a:solidFill>
                            <a:schemeClr val="tx1"/>
                          </a:solidFill>
                          <a:effectLst/>
                        </a:rPr>
                        <a:t>layers</a:t>
                      </a:r>
                      <a:r>
                        <a:rPr lang="de-DE" sz="1100" u="none" strike="noStrike">
                          <a:solidFill>
                            <a:schemeClr val="tx1"/>
                          </a:solidFill>
                          <a:effectLst/>
                        </a:rPr>
                        <a:t> </a:t>
                      </a:r>
                      <a:r>
                        <a:rPr lang="de-DE" sz="1100" u="none" strike="noStrike" err="1">
                          <a:solidFill>
                            <a:schemeClr val="tx1"/>
                          </a:solidFill>
                          <a:effectLst/>
                        </a:rPr>
                        <a:t>of</a:t>
                      </a:r>
                      <a:r>
                        <a:rPr lang="de-DE" sz="1100" u="none" strike="noStrike">
                          <a:solidFill>
                            <a:schemeClr val="tx1"/>
                          </a:solidFill>
                          <a:effectLst/>
                        </a:rPr>
                        <a:t> </a:t>
                      </a:r>
                      <a:r>
                        <a:rPr lang="de-DE" sz="1100" u="none" strike="noStrike" err="1">
                          <a:solidFill>
                            <a:schemeClr val="tx1"/>
                          </a:solidFill>
                          <a:effectLst/>
                        </a:rPr>
                        <a:t>governance</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3743045275"/>
                  </a:ext>
                </a:extLst>
              </a:tr>
              <a:tr h="629321">
                <a:tc>
                  <a:txBody>
                    <a:bodyPr/>
                    <a:lstStyle/>
                    <a:p>
                      <a:pPr algn="l" fontAlgn="t">
                        <a:spcBef>
                          <a:spcPts val="0"/>
                        </a:spcBef>
                        <a:spcAft>
                          <a:spcPts val="0"/>
                        </a:spcAft>
                      </a:pPr>
                      <a:r>
                        <a:rPr lang="de-DE" sz="1100" b="1" u="none" strike="noStrike">
                          <a:solidFill>
                            <a:schemeClr val="tx2"/>
                          </a:solidFill>
                          <a:effectLst/>
                        </a:rPr>
                        <a:t>Cloud </a:t>
                      </a:r>
                      <a:r>
                        <a:rPr lang="de-DE" sz="1100" b="1" u="none" strike="noStrike" err="1">
                          <a:solidFill>
                            <a:schemeClr val="tx2"/>
                          </a:solidFill>
                          <a:effectLst/>
                        </a:rPr>
                        <a:t>security</a:t>
                      </a:r>
                      <a:endParaRPr lang="de-DE" sz="1100" b="1" i="0" u="none" strike="noStrike">
                        <a:solidFill>
                          <a:schemeClr val="tx2"/>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Workload </a:t>
                      </a:r>
                      <a:r>
                        <a:rPr lang="de-DE" sz="1100" u="none" strike="noStrike" err="1">
                          <a:solidFill>
                            <a:schemeClr val="tx1"/>
                          </a:solidFill>
                          <a:effectLst/>
                        </a:rPr>
                        <a:t>team</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Security </a:t>
                      </a:r>
                      <a:r>
                        <a:rPr lang="de-DE" sz="1100" u="none" strike="noStrike" err="1">
                          <a:solidFill>
                            <a:schemeClr val="tx1"/>
                          </a:solidFill>
                          <a:effectLst/>
                        </a:rPr>
                        <a:t>operations</a:t>
                      </a:r>
                      <a:r>
                        <a:rPr lang="de-DE" sz="1100" u="none" strike="noStrike">
                          <a:solidFill>
                            <a:schemeClr val="tx1"/>
                          </a:solidFill>
                          <a:effectLst/>
                        </a:rPr>
                        <a:t> </a:t>
                      </a:r>
                      <a:r>
                        <a:rPr lang="de-DE" sz="1100" u="none" strike="noStrike" err="1">
                          <a:solidFill>
                            <a:schemeClr val="tx1"/>
                          </a:solidFill>
                          <a:effectLst/>
                        </a:rPr>
                        <a:t>center</a:t>
                      </a:r>
                      <a:r>
                        <a:rPr lang="de-DE" sz="1100" u="none" strike="noStrike">
                          <a:solidFill>
                            <a:schemeClr val="tx1"/>
                          </a:solidFill>
                          <a:effectLst/>
                        </a:rPr>
                        <a:t> (SOC)</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CCoE + SOC</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en-US" sz="1100" u="none" strike="noStrike">
                          <a:solidFill>
                            <a:schemeClr val="tx1"/>
                          </a:solidFill>
                          <a:effectLst/>
                        </a:rPr>
                        <a:t>Mixed - see Define a security strategy</a:t>
                      </a:r>
                      <a:endParaRPr lang="en-US"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2364235321"/>
                  </a:ext>
                </a:extLst>
              </a:tr>
              <a:tr h="1067509">
                <a:tc>
                  <a:txBody>
                    <a:bodyPr/>
                    <a:lstStyle/>
                    <a:p>
                      <a:pPr algn="l" fontAlgn="t">
                        <a:spcBef>
                          <a:spcPts val="0"/>
                        </a:spcBef>
                        <a:spcAft>
                          <a:spcPts val="0"/>
                        </a:spcAft>
                      </a:pPr>
                      <a:r>
                        <a:rPr lang="de-DE" sz="1100" b="1" u="none" strike="noStrike">
                          <a:solidFill>
                            <a:schemeClr val="tx2"/>
                          </a:solidFill>
                          <a:effectLst/>
                        </a:rPr>
                        <a:t>Cloud </a:t>
                      </a:r>
                      <a:r>
                        <a:rPr lang="de-DE" sz="1100" b="1" u="none" strike="noStrike" err="1">
                          <a:solidFill>
                            <a:schemeClr val="tx2"/>
                          </a:solidFill>
                          <a:effectLst/>
                        </a:rPr>
                        <a:t>automation</a:t>
                      </a:r>
                      <a:r>
                        <a:rPr lang="de-DE" sz="1100" b="1" u="none" strike="noStrike">
                          <a:solidFill>
                            <a:schemeClr val="tx2"/>
                          </a:solidFill>
                          <a:effectLst/>
                        </a:rPr>
                        <a:t> and </a:t>
                      </a:r>
                      <a:r>
                        <a:rPr lang="de-DE" sz="1100" b="1" u="none" strike="noStrike" err="1">
                          <a:solidFill>
                            <a:schemeClr val="tx2"/>
                          </a:solidFill>
                          <a:effectLst/>
                        </a:rPr>
                        <a:t>DevOps</a:t>
                      </a:r>
                      <a:endParaRPr lang="de-DE" sz="1100" b="1" i="0" u="none" strike="noStrike">
                        <a:solidFill>
                          <a:schemeClr val="tx2"/>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Workload </a:t>
                      </a:r>
                      <a:r>
                        <a:rPr lang="de-DE" sz="1100" u="none" strike="noStrike" err="1">
                          <a:solidFill>
                            <a:schemeClr val="tx1"/>
                          </a:solidFill>
                          <a:effectLst/>
                        </a:rPr>
                        <a:t>team</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en-US" sz="1100" u="none" strike="noStrike">
                          <a:solidFill>
                            <a:schemeClr val="tx1"/>
                          </a:solidFill>
                          <a:effectLst/>
                        </a:rPr>
                        <a:t>Central IT or N/A</a:t>
                      </a:r>
                      <a:endParaRPr lang="en-US"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de-DE" sz="1100" u="none" strike="noStrike">
                          <a:solidFill>
                            <a:schemeClr val="tx1"/>
                          </a:solidFill>
                          <a:effectLst/>
                        </a:rPr>
                        <a:t>CCoE</a:t>
                      </a:r>
                      <a:endParaRPr lang="de-DE"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tc>
                  <a:txBody>
                    <a:bodyPr/>
                    <a:lstStyle/>
                    <a:p>
                      <a:pPr algn="l" fontAlgn="t">
                        <a:spcBef>
                          <a:spcPts val="0"/>
                        </a:spcBef>
                        <a:spcAft>
                          <a:spcPts val="0"/>
                        </a:spcAft>
                      </a:pPr>
                      <a:r>
                        <a:rPr lang="en-US" sz="1100" u="none" strike="noStrike">
                          <a:solidFill>
                            <a:schemeClr val="tx1"/>
                          </a:solidFill>
                          <a:effectLst/>
                        </a:rPr>
                        <a:t>Based on portfolio analysis - see Business alignment and business commitments</a:t>
                      </a:r>
                      <a:endParaRPr lang="en-US" sz="1100" b="0" i="0" u="none" strike="noStrike">
                        <a:solidFill>
                          <a:schemeClr val="tx1"/>
                        </a:solidFill>
                        <a:effectLst/>
                        <a:latin typeface="+mn-lt"/>
                      </a:endParaRPr>
                    </a:p>
                  </a:txBody>
                  <a:tcPr marL="28216" marR="28216" marT="14108" marB="14108" anchor="ctr">
                    <a:lnT w="12700" cap="flat" cmpd="sng" algn="ctr">
                      <a:solidFill>
                        <a:schemeClr val="accent1">
                          <a:lumMod val="50000"/>
                        </a:schemeClr>
                      </a:solidFill>
                      <a:prstDash val="solid"/>
                      <a:round/>
                      <a:headEnd type="none" w="med" len="med"/>
                      <a:tailEnd type="none" w="med" len="med"/>
                    </a:lnT>
                    <a:lnB w="12700"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384714707"/>
                  </a:ext>
                </a:extLst>
              </a:tr>
            </a:tbl>
          </a:graphicData>
        </a:graphic>
      </p:graphicFrame>
    </p:spTree>
    <p:extLst>
      <p:ext uri="{BB962C8B-B14F-4D97-AF65-F5344CB8AC3E}">
        <p14:creationId xmlns:p14="http://schemas.microsoft.com/office/powerpoint/2010/main" val="7231301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Define central and federated responsibilities</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653303" y="2000046"/>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12"/>
              </a:spcBef>
              <a:spcAft>
                <a:spcPts val="612"/>
              </a:spcAft>
            </a:pPr>
            <a:r>
              <a:rPr lang="en-US" sz="2040">
                <a:solidFill>
                  <a:schemeClr val="tx2"/>
                </a:solidFill>
                <a:latin typeface="Segoe UI" panose="020B0502040204020203" pitchFamily="34" charset="0"/>
                <a:cs typeface="Segoe UI" panose="020B0502040204020203" pitchFamily="34" charset="0"/>
              </a:rPr>
              <a:t>Application functions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Application migration and transformation.</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Application management and monitoring (application resources).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Key management (application keys).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Azure RBAC (application resources).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Security monitoring and audit (application resources).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Cost management (application resources).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Network management (application resources). </a:t>
            </a:r>
            <a:endParaRPr lang="en-US" sz="1640">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924272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536145"/>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Define central and federated responsibilities</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739703" y="1675581"/>
            <a:ext cx="9555471" cy="1937774"/>
          </a:xfrm>
          <a:prstGeom prst="rect">
            <a:avLst/>
          </a:prstGeom>
        </p:spPr>
        <p:txBody>
          <a:bodyPr wrap="square" anchor="t">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612"/>
              </a:spcBef>
              <a:spcAft>
                <a:spcPts val="612"/>
              </a:spcAft>
            </a:pPr>
            <a:r>
              <a:rPr lang="en-US" sz="2040">
                <a:solidFill>
                  <a:schemeClr val="tx2"/>
                </a:solidFill>
                <a:latin typeface="Segoe UI" panose="020B0502040204020203" pitchFamily="34" charset="0"/>
                <a:cs typeface="Segoe UI" panose="020B0502040204020203" pitchFamily="34" charset="0"/>
              </a:rPr>
              <a:t>Central functions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Architecture governance.</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Subscription management.</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Platform as code (management of templates, scripts, and other assets).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Policy management and enforcement (holistic).</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Platform management and monitoring (holistic).</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Azure RBAC (holistic).</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Key management (central services).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Network management (including networks and network virtual appliances).</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Security monitoring and audit (holistic).</a:t>
            </a:r>
          </a:p>
          <a:p>
            <a:pPr marL="342900" indent="-342900">
              <a:spcBef>
                <a:spcPts val="612"/>
              </a:spcBef>
              <a:spcAft>
                <a:spcPts val="612"/>
              </a:spcAft>
              <a:buFont typeface="Arial" panose="020B0604020202020204" pitchFamily="34" charset="0"/>
              <a:buChar char="•"/>
            </a:pPr>
            <a:r>
              <a:rPr lang="en-US" sz="2040">
                <a:latin typeface="Segoe UI" panose="020B0502040204020203" pitchFamily="34" charset="0"/>
                <a:cs typeface="Segoe UI" panose="020B0502040204020203" pitchFamily="34" charset="0"/>
              </a:rPr>
              <a:t>Cost management (holistic).</a:t>
            </a:r>
          </a:p>
          <a:p>
            <a:pPr marL="342900" indent="-342900">
              <a:spcBef>
                <a:spcPts val="612"/>
              </a:spcBef>
              <a:spcAft>
                <a:spcPts val="612"/>
              </a:spcAft>
              <a:buFont typeface="Arial" panose="020B0604020202020204" pitchFamily="34" charset="0"/>
              <a:buChar char="•"/>
            </a:pPr>
            <a:endParaRPr lang="en-US" sz="2040">
              <a:latin typeface="Segoe UI" panose="020B0502040204020203" pitchFamily="34" charset="0"/>
              <a:cs typeface="Segoe UI" panose="020B0502040204020203" pitchFamily="34" charset="0"/>
            </a:endParaRPr>
          </a:p>
          <a:p>
            <a:pPr>
              <a:spcBef>
                <a:spcPts val="612"/>
              </a:spcBef>
              <a:spcAft>
                <a:spcPts val="612"/>
              </a:spcAft>
            </a:pPr>
            <a:endParaRPr lang="en-US" sz="1640">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830E9D75-A22B-427F-9BBD-A4A927723C86}"/>
              </a:ext>
            </a:extLst>
          </p:cNvPr>
          <p:cNvSpPr/>
          <p:nvPr/>
        </p:nvSpPr>
        <p:spPr>
          <a:xfrm>
            <a:off x="332508" y="441002"/>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Rechteck 4" descr="Gears">
            <a:extLst>
              <a:ext uri="{FF2B5EF4-FFF2-40B4-BE49-F238E27FC236}">
                <a16:creationId xmlns:a16="http://schemas.microsoft.com/office/drawing/2014/main" id="{B541875C-52CB-47C6-9D39-1AF10C4AC249}"/>
              </a:ext>
            </a:extLst>
          </p:cNvPr>
          <p:cNvSpPr/>
          <p:nvPr/>
        </p:nvSpPr>
        <p:spPr>
          <a:xfrm>
            <a:off x="526241" y="633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4715576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BA78-A1A5-47BC-AF9D-67C80EA6F2A9}"/>
              </a:ext>
            </a:extLst>
          </p:cNvPr>
          <p:cNvSpPr>
            <a:spLocks noGrp="1"/>
          </p:cNvSpPr>
          <p:nvPr>
            <p:ph type="title"/>
          </p:nvPr>
        </p:nvSpPr>
        <p:spPr/>
        <p:txBody>
          <a:bodyPr/>
          <a:lstStyle/>
          <a:p>
            <a:endParaRPr lang="de-DE"/>
          </a:p>
        </p:txBody>
      </p:sp>
      <p:pic>
        <p:nvPicPr>
          <p:cNvPr id="2050" name="Picture 2" descr="See the source image">
            <a:extLst>
              <a:ext uri="{FF2B5EF4-FFF2-40B4-BE49-F238E27FC236}">
                <a16:creationId xmlns:a16="http://schemas.microsoft.com/office/drawing/2014/main" id="{B13A8B48-20A8-4957-9D27-823730DF4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12436475" cy="698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1253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9045508"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9000242"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2" name="Picture 71">
            <a:extLst>
              <a:ext uri="{FF2B5EF4-FFF2-40B4-BE49-F238E27FC236}">
                <a16:creationId xmlns:a16="http://schemas.microsoft.com/office/drawing/2014/main" id="{B714577B-9B6D-44CC-A003-4AACC6108258}"/>
              </a:ext>
            </a:extLst>
          </p:cNvPr>
          <p:cNvPicPr>
            <a:picLocks noChangeAspect="1"/>
          </p:cNvPicPr>
          <p:nvPr/>
        </p:nvPicPr>
        <p:blipFill>
          <a:blip r:embed="rId8"/>
          <a:stretch>
            <a:fillRect/>
          </a:stretch>
        </p:blipFill>
        <p:spPr>
          <a:xfrm>
            <a:off x="549110" y="2236858"/>
            <a:ext cx="1673260" cy="1110730"/>
          </a:xfrm>
          <a:prstGeom prst="rect">
            <a:avLst/>
          </a:prstGeom>
        </p:spPr>
      </p:pic>
      <p:pic>
        <p:nvPicPr>
          <p:cNvPr id="73" name="Picture 72">
            <a:extLst>
              <a:ext uri="{FF2B5EF4-FFF2-40B4-BE49-F238E27FC236}">
                <a16:creationId xmlns:a16="http://schemas.microsoft.com/office/drawing/2014/main" id="{69713F28-72FE-4AEE-AF79-0E1E904BDCE1}"/>
              </a:ext>
            </a:extLst>
          </p:cNvPr>
          <p:cNvPicPr>
            <a:picLocks noChangeAspect="1"/>
          </p:cNvPicPr>
          <p:nvPr/>
        </p:nvPicPr>
        <p:blipFill>
          <a:blip r:embed="rId9"/>
          <a:stretch>
            <a:fillRect/>
          </a:stretch>
        </p:blipFill>
        <p:spPr>
          <a:xfrm flipH="1">
            <a:off x="6218237" y="3114402"/>
            <a:ext cx="698543" cy="1306602"/>
          </a:xfrm>
          <a:prstGeom prst="rect">
            <a:avLst/>
          </a:prstGeom>
        </p:spPr>
      </p:pic>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1049518"/>
          </a:xfrm>
        </p:spPr>
        <p:txBody>
          <a:bodyPr/>
          <a:lstStyle/>
          <a:p>
            <a:r>
              <a:rPr lang="de-DE" sz="3200"/>
              <a:t>Software Development Life Cycle</a:t>
            </a:r>
          </a:p>
        </p:txBody>
      </p:sp>
      <p:sp>
        <p:nvSpPr>
          <p:cNvPr id="77" name="Arrow: Right 76">
            <a:extLst>
              <a:ext uri="{FF2B5EF4-FFF2-40B4-BE49-F238E27FC236}">
                <a16:creationId xmlns:a16="http://schemas.microsoft.com/office/drawing/2014/main" id="{354EB005-4E15-435D-88E3-50213C7D89D3}"/>
              </a:ext>
            </a:extLst>
          </p:cNvPr>
          <p:cNvSpPr/>
          <p:nvPr/>
        </p:nvSpPr>
        <p:spPr bwMode="auto">
          <a:xfrm>
            <a:off x="152400" y="4016093"/>
            <a:ext cx="11658600" cy="1715669"/>
          </a:xfrm>
          <a:prstGeom prst="rightArrow">
            <a:avLst/>
          </a:prstGeom>
          <a:solidFill>
            <a:srgbClr val="969696">
              <a:alpha val="2039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0CC8FB30-D177-4BC9-97BA-EC8C23DFED37}"/>
              </a:ext>
            </a:extLst>
          </p:cNvPr>
          <p:cNvGrpSpPr/>
          <p:nvPr/>
        </p:nvGrpSpPr>
        <p:grpSpPr>
          <a:xfrm>
            <a:off x="1142733" y="3767703"/>
            <a:ext cx="4838967" cy="2169879"/>
            <a:chOff x="4274283" y="4244766"/>
            <a:chExt cx="5223534" cy="2608530"/>
          </a:xfrm>
        </p:grpSpPr>
        <p:sp>
          <p:nvSpPr>
            <p:cNvPr id="79" name="Rectangle 78">
              <a:extLst>
                <a:ext uri="{FF2B5EF4-FFF2-40B4-BE49-F238E27FC236}">
                  <a16:creationId xmlns:a16="http://schemas.microsoft.com/office/drawing/2014/main" id="{16A0B7C9-0B3B-4232-B092-3690728FC6A3}"/>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Plan</a:t>
              </a:r>
            </a:p>
          </p:txBody>
        </p:sp>
        <p:grpSp>
          <p:nvGrpSpPr>
            <p:cNvPr id="80" name="Group 79">
              <a:extLst>
                <a:ext uri="{FF2B5EF4-FFF2-40B4-BE49-F238E27FC236}">
                  <a16:creationId xmlns:a16="http://schemas.microsoft.com/office/drawing/2014/main" id="{08CC0F49-3F87-4B82-BBA8-EBBAB93C265D}"/>
                </a:ext>
              </a:extLst>
            </p:cNvPr>
            <p:cNvGrpSpPr/>
            <p:nvPr/>
          </p:nvGrpSpPr>
          <p:grpSpPr>
            <a:xfrm rot="20856135">
              <a:off x="4675552" y="4477901"/>
              <a:ext cx="1823343" cy="1971492"/>
              <a:chOff x="4954635" y="6278130"/>
              <a:chExt cx="1619005" cy="1750551"/>
            </a:xfrm>
          </p:grpSpPr>
          <p:sp>
            <p:nvSpPr>
              <p:cNvPr id="112" name="Arc 111">
                <a:extLst>
                  <a:ext uri="{FF2B5EF4-FFF2-40B4-BE49-F238E27FC236}">
                    <a16:creationId xmlns:a16="http://schemas.microsoft.com/office/drawing/2014/main" id="{A939C7DB-9E8A-4447-B9C5-EC5D5DAB4B9C}"/>
                  </a:ext>
                </a:extLst>
              </p:cNvPr>
              <p:cNvSpPr/>
              <p:nvPr/>
            </p:nvSpPr>
            <p:spPr>
              <a:xfrm rot="17845509">
                <a:off x="4954635" y="6409676"/>
                <a:ext cx="1619005" cy="1619005"/>
              </a:xfrm>
              <a:prstGeom prst="arc">
                <a:avLst>
                  <a:gd name="adj1" fmla="val 19771581"/>
                  <a:gd name="adj2" fmla="val 1372970"/>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13" name="Group 112">
                <a:extLst>
                  <a:ext uri="{FF2B5EF4-FFF2-40B4-BE49-F238E27FC236}">
                    <a16:creationId xmlns:a16="http://schemas.microsoft.com/office/drawing/2014/main" id="{CBAF2EDC-0D10-402A-94B4-69C758F634D7}"/>
                  </a:ext>
                </a:extLst>
              </p:cNvPr>
              <p:cNvGrpSpPr/>
              <p:nvPr/>
            </p:nvGrpSpPr>
            <p:grpSpPr>
              <a:xfrm flipH="1">
                <a:off x="5690385" y="6278130"/>
                <a:ext cx="140254" cy="188391"/>
                <a:chOff x="7225968" y="3257531"/>
                <a:chExt cx="159659" cy="192169"/>
              </a:xfrm>
            </p:grpSpPr>
            <p:cxnSp>
              <p:nvCxnSpPr>
                <p:cNvPr id="114" name="Straight Connector 113">
                  <a:extLst>
                    <a:ext uri="{FF2B5EF4-FFF2-40B4-BE49-F238E27FC236}">
                      <a16:creationId xmlns:a16="http://schemas.microsoft.com/office/drawing/2014/main" id="{3F85DD37-140C-4FE3-95C3-B06D768D7431}"/>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9F92441-61FC-41B1-981E-C7E4D88DF8D0}"/>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A82C90E7-47D1-4E58-B96A-DA832F78B6DD}"/>
                </a:ext>
              </a:extLst>
            </p:cNvPr>
            <p:cNvGrpSpPr/>
            <p:nvPr/>
          </p:nvGrpSpPr>
          <p:grpSpPr>
            <a:xfrm rot="14953799">
              <a:off x="4583504" y="4479815"/>
              <a:ext cx="1823343" cy="1971492"/>
              <a:chOff x="4954635" y="6278130"/>
              <a:chExt cx="1619005" cy="1750551"/>
            </a:xfrm>
          </p:grpSpPr>
          <p:sp>
            <p:nvSpPr>
              <p:cNvPr id="108" name="Arc 107">
                <a:extLst>
                  <a:ext uri="{FF2B5EF4-FFF2-40B4-BE49-F238E27FC236}">
                    <a16:creationId xmlns:a16="http://schemas.microsoft.com/office/drawing/2014/main" id="{B92D68AA-9E7A-4030-924F-F6C7473CE52E}"/>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9" name="Group 108">
                <a:extLst>
                  <a:ext uri="{FF2B5EF4-FFF2-40B4-BE49-F238E27FC236}">
                    <a16:creationId xmlns:a16="http://schemas.microsoft.com/office/drawing/2014/main" id="{64F56F2D-F8F7-499E-AC8D-79130AF7612F}"/>
                  </a:ext>
                </a:extLst>
              </p:cNvPr>
              <p:cNvGrpSpPr/>
              <p:nvPr/>
            </p:nvGrpSpPr>
            <p:grpSpPr>
              <a:xfrm flipH="1">
                <a:off x="5690385" y="6278130"/>
                <a:ext cx="140254" cy="188391"/>
                <a:chOff x="7225968" y="3257531"/>
                <a:chExt cx="159659" cy="192169"/>
              </a:xfrm>
            </p:grpSpPr>
            <p:cxnSp>
              <p:nvCxnSpPr>
                <p:cNvPr id="110" name="Straight Connector 109">
                  <a:extLst>
                    <a:ext uri="{FF2B5EF4-FFF2-40B4-BE49-F238E27FC236}">
                      <a16:creationId xmlns:a16="http://schemas.microsoft.com/office/drawing/2014/main" id="{7A2E9780-3509-4505-8EA2-E9C351A1AEC8}"/>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B06003-1691-4D5E-8EED-10CF11B871FF}"/>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01169302-330C-4D0A-803B-CE5D68C874F9}"/>
                </a:ext>
              </a:extLst>
            </p:cNvPr>
            <p:cNvGrpSpPr/>
            <p:nvPr/>
          </p:nvGrpSpPr>
          <p:grpSpPr>
            <a:xfrm rot="13271903" flipH="1">
              <a:off x="7332229" y="4677111"/>
              <a:ext cx="1823343" cy="1971492"/>
              <a:chOff x="4954635" y="6278130"/>
              <a:chExt cx="1619005" cy="1750551"/>
            </a:xfrm>
          </p:grpSpPr>
          <p:sp>
            <p:nvSpPr>
              <p:cNvPr id="104" name="Arc 103">
                <a:extLst>
                  <a:ext uri="{FF2B5EF4-FFF2-40B4-BE49-F238E27FC236}">
                    <a16:creationId xmlns:a16="http://schemas.microsoft.com/office/drawing/2014/main" id="{3CE3EEEE-29AF-4021-8192-460DFFE48623}"/>
                  </a:ext>
                </a:extLst>
              </p:cNvPr>
              <p:cNvSpPr/>
              <p:nvPr/>
            </p:nvSpPr>
            <p:spPr>
              <a:xfrm rot="17845509">
                <a:off x="4954635" y="6409676"/>
                <a:ext cx="1619005" cy="1619005"/>
              </a:xfrm>
              <a:prstGeom prst="arc">
                <a:avLst>
                  <a:gd name="adj1" fmla="val 19771581"/>
                  <a:gd name="adj2" fmla="val 128839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5" name="Group 104">
                <a:extLst>
                  <a:ext uri="{FF2B5EF4-FFF2-40B4-BE49-F238E27FC236}">
                    <a16:creationId xmlns:a16="http://schemas.microsoft.com/office/drawing/2014/main" id="{F79C834E-3690-4BBE-A6FD-900AF0355B1E}"/>
                  </a:ext>
                </a:extLst>
              </p:cNvPr>
              <p:cNvGrpSpPr/>
              <p:nvPr/>
            </p:nvGrpSpPr>
            <p:grpSpPr>
              <a:xfrm flipH="1">
                <a:off x="5690385" y="6278130"/>
                <a:ext cx="140254" cy="188391"/>
                <a:chOff x="7225968" y="3257531"/>
                <a:chExt cx="159659" cy="192169"/>
              </a:xfrm>
            </p:grpSpPr>
            <p:cxnSp>
              <p:nvCxnSpPr>
                <p:cNvPr id="106" name="Straight Connector 105">
                  <a:extLst>
                    <a:ext uri="{FF2B5EF4-FFF2-40B4-BE49-F238E27FC236}">
                      <a16:creationId xmlns:a16="http://schemas.microsoft.com/office/drawing/2014/main" id="{AC1B7EED-21F4-4417-9E57-B5C88D11D372}"/>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DDB84B8-87A7-49F2-99B9-226BD0A75E3E}"/>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04BD48F5-B48E-4AD6-A850-DCA785651ABE}"/>
                </a:ext>
              </a:extLst>
            </p:cNvPr>
            <p:cNvGrpSpPr/>
            <p:nvPr/>
          </p:nvGrpSpPr>
          <p:grpSpPr>
            <a:xfrm rot="6606429" flipH="1">
              <a:off x="7486978" y="4618863"/>
              <a:ext cx="1823343" cy="1971492"/>
              <a:chOff x="4954635" y="6278130"/>
              <a:chExt cx="1619005" cy="1750551"/>
            </a:xfrm>
          </p:grpSpPr>
          <p:sp>
            <p:nvSpPr>
              <p:cNvPr id="100" name="Arc 99">
                <a:extLst>
                  <a:ext uri="{FF2B5EF4-FFF2-40B4-BE49-F238E27FC236}">
                    <a16:creationId xmlns:a16="http://schemas.microsoft.com/office/drawing/2014/main" id="{551597BA-EC4A-4DE0-9DE4-BFF8E7901EE7}"/>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101" name="Group 100">
                <a:extLst>
                  <a:ext uri="{FF2B5EF4-FFF2-40B4-BE49-F238E27FC236}">
                    <a16:creationId xmlns:a16="http://schemas.microsoft.com/office/drawing/2014/main" id="{E41101F0-6016-4B11-8909-543984782474}"/>
                  </a:ext>
                </a:extLst>
              </p:cNvPr>
              <p:cNvGrpSpPr/>
              <p:nvPr/>
            </p:nvGrpSpPr>
            <p:grpSpPr>
              <a:xfrm flipH="1">
                <a:off x="5690385" y="6278130"/>
                <a:ext cx="140254" cy="188391"/>
                <a:chOff x="7225968" y="3257531"/>
                <a:chExt cx="159659" cy="192169"/>
              </a:xfrm>
            </p:grpSpPr>
            <p:cxnSp>
              <p:nvCxnSpPr>
                <p:cNvPr id="102" name="Straight Connector 101">
                  <a:extLst>
                    <a:ext uri="{FF2B5EF4-FFF2-40B4-BE49-F238E27FC236}">
                      <a16:creationId xmlns:a16="http://schemas.microsoft.com/office/drawing/2014/main" id="{990FC59B-9F75-407A-97D9-5DDAE405BB21}"/>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43C770F-BDDD-4B40-BDB0-7C5B0FF7A438}"/>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C2E247B1-9D30-40CA-8BDF-56106996FCC6}"/>
                </a:ext>
              </a:extLst>
            </p:cNvPr>
            <p:cNvGrpSpPr/>
            <p:nvPr/>
          </p:nvGrpSpPr>
          <p:grpSpPr>
            <a:xfrm rot="454403" flipH="1">
              <a:off x="7540788" y="4519029"/>
              <a:ext cx="1823343" cy="1971492"/>
              <a:chOff x="4954635" y="6278130"/>
              <a:chExt cx="1619005" cy="1750551"/>
            </a:xfrm>
          </p:grpSpPr>
          <p:sp>
            <p:nvSpPr>
              <p:cNvPr id="96" name="Arc 95">
                <a:extLst>
                  <a:ext uri="{FF2B5EF4-FFF2-40B4-BE49-F238E27FC236}">
                    <a16:creationId xmlns:a16="http://schemas.microsoft.com/office/drawing/2014/main" id="{5DA59850-D0F2-4FE4-80F1-766C5171F12B}"/>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97" name="Group 96">
                <a:extLst>
                  <a:ext uri="{FF2B5EF4-FFF2-40B4-BE49-F238E27FC236}">
                    <a16:creationId xmlns:a16="http://schemas.microsoft.com/office/drawing/2014/main" id="{889F00C1-4893-4716-8E38-FE0349FA7454}"/>
                  </a:ext>
                </a:extLst>
              </p:cNvPr>
              <p:cNvGrpSpPr/>
              <p:nvPr/>
            </p:nvGrpSpPr>
            <p:grpSpPr>
              <a:xfrm flipH="1">
                <a:off x="5690385" y="6278130"/>
                <a:ext cx="140254" cy="188391"/>
                <a:chOff x="7225968" y="3257531"/>
                <a:chExt cx="159659" cy="192169"/>
              </a:xfrm>
            </p:grpSpPr>
            <p:cxnSp>
              <p:nvCxnSpPr>
                <p:cNvPr id="98" name="Straight Connector 97">
                  <a:extLst>
                    <a:ext uri="{FF2B5EF4-FFF2-40B4-BE49-F238E27FC236}">
                      <a16:creationId xmlns:a16="http://schemas.microsoft.com/office/drawing/2014/main" id="{A1338145-12F3-40E9-918A-C8DA4D5BE4B2}"/>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437F6AD-DCF3-4D24-8B2A-A3B324EA9347}"/>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7A48F53C-3109-41DC-98CF-8BA8EE05AFF9}"/>
                </a:ext>
              </a:extLst>
            </p:cNvPr>
            <p:cNvGrpSpPr/>
            <p:nvPr/>
          </p:nvGrpSpPr>
          <p:grpSpPr>
            <a:xfrm rot="9580774">
              <a:off x="4663820" y="4645739"/>
              <a:ext cx="1823343" cy="1971492"/>
              <a:chOff x="4954635" y="6278130"/>
              <a:chExt cx="1619005" cy="1750551"/>
            </a:xfrm>
          </p:grpSpPr>
          <p:sp>
            <p:nvSpPr>
              <p:cNvPr id="92" name="Arc 91">
                <a:extLst>
                  <a:ext uri="{FF2B5EF4-FFF2-40B4-BE49-F238E27FC236}">
                    <a16:creationId xmlns:a16="http://schemas.microsoft.com/office/drawing/2014/main" id="{266E933D-7F0B-449D-BA13-A2D9D3D3CC62}"/>
                  </a:ext>
                </a:extLst>
              </p:cNvPr>
              <p:cNvSpPr/>
              <p:nvPr/>
            </p:nvSpPr>
            <p:spPr>
              <a:xfrm rot="17845509">
                <a:off x="4954635" y="6409676"/>
                <a:ext cx="1619005" cy="1619005"/>
              </a:xfrm>
              <a:prstGeom prst="arc">
                <a:avLst>
                  <a:gd name="adj1" fmla="val 19771581"/>
                  <a:gd name="adj2" fmla="val 789411"/>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solidFill>
                    <a:srgbClr val="353535"/>
                  </a:solidFill>
                  <a:latin typeface="Segoe UI Semilight"/>
                </a:endParaRPr>
              </a:p>
            </p:txBody>
          </p:sp>
          <p:grpSp>
            <p:nvGrpSpPr>
              <p:cNvPr id="93" name="Group 92">
                <a:extLst>
                  <a:ext uri="{FF2B5EF4-FFF2-40B4-BE49-F238E27FC236}">
                    <a16:creationId xmlns:a16="http://schemas.microsoft.com/office/drawing/2014/main" id="{B771CB5C-3393-49CE-B2D8-BCFABD34CB25}"/>
                  </a:ext>
                </a:extLst>
              </p:cNvPr>
              <p:cNvGrpSpPr/>
              <p:nvPr/>
            </p:nvGrpSpPr>
            <p:grpSpPr>
              <a:xfrm flipH="1">
                <a:off x="5690385" y="6278130"/>
                <a:ext cx="140254" cy="188391"/>
                <a:chOff x="7225968" y="3257531"/>
                <a:chExt cx="159659" cy="192169"/>
              </a:xfrm>
            </p:grpSpPr>
            <p:cxnSp>
              <p:nvCxnSpPr>
                <p:cNvPr id="94" name="Straight Connector 93">
                  <a:extLst>
                    <a:ext uri="{FF2B5EF4-FFF2-40B4-BE49-F238E27FC236}">
                      <a16:creationId xmlns:a16="http://schemas.microsoft.com/office/drawing/2014/main" id="{3250AE53-2931-4422-AE85-20D18AD06F45}"/>
                    </a:ext>
                  </a:extLst>
                </p:cNvPr>
                <p:cNvCxnSpPr/>
                <p:nvPr/>
              </p:nvCxnSpPr>
              <p:spPr>
                <a:xfrm rot="2700000">
                  <a:off x="7225968" y="3337361"/>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FA32A7D-01D2-4B53-ADE6-003156AC4C9A}"/>
                    </a:ext>
                  </a:extLst>
                </p:cNvPr>
                <p:cNvCxnSpPr/>
                <p:nvPr/>
              </p:nvCxnSpPr>
              <p:spPr>
                <a:xfrm rot="18900000" flipH="1">
                  <a:off x="7225968" y="3449700"/>
                  <a:ext cx="159659" cy="0"/>
                </a:xfrm>
                <a:prstGeom prst="line">
                  <a:avLst/>
                </a:prstGeom>
                <a:ln w="22225"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6" name="Rectangle 85">
              <a:extLst>
                <a:ext uri="{FF2B5EF4-FFF2-40B4-BE49-F238E27FC236}">
                  <a16:creationId xmlns:a16="http://schemas.microsoft.com/office/drawing/2014/main" id="{082EBBEE-89C8-455D-9CAE-83343E48FCF3}"/>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Build</a:t>
              </a:r>
            </a:p>
          </p:txBody>
        </p:sp>
        <p:sp>
          <p:nvSpPr>
            <p:cNvPr id="87" name="Rectangle 86">
              <a:extLst>
                <a:ext uri="{FF2B5EF4-FFF2-40B4-BE49-F238E27FC236}">
                  <a16:creationId xmlns:a16="http://schemas.microsoft.com/office/drawing/2014/main" id="{68692D69-A61C-4D4C-8AE3-13F54AC05371}"/>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Continuous development</a:t>
              </a:r>
            </a:p>
          </p:txBody>
        </p:sp>
        <p:sp>
          <p:nvSpPr>
            <p:cNvPr id="88" name="Rectangle 87">
              <a:extLst>
                <a:ext uri="{FF2B5EF4-FFF2-40B4-BE49-F238E27FC236}">
                  <a16:creationId xmlns:a16="http://schemas.microsoft.com/office/drawing/2014/main" id="{DFB721D8-701C-491D-BC6A-387A8A0F5586}"/>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Continuous</a:t>
              </a:r>
            </a:p>
          </p:txBody>
        </p:sp>
        <p:sp>
          <p:nvSpPr>
            <p:cNvPr id="89" name="Rectangle 88">
              <a:extLst>
                <a:ext uri="{FF2B5EF4-FFF2-40B4-BE49-F238E27FC236}">
                  <a16:creationId xmlns:a16="http://schemas.microsoft.com/office/drawing/2014/main" id="{0E6C3546-CAB9-44A2-950B-6CB8CC472A3E}"/>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Integration</a:t>
              </a:r>
            </a:p>
          </p:txBody>
        </p:sp>
        <p:sp>
          <p:nvSpPr>
            <p:cNvPr id="90" name="Rectangle 89">
              <a:extLst>
                <a:ext uri="{FF2B5EF4-FFF2-40B4-BE49-F238E27FC236}">
                  <a16:creationId xmlns:a16="http://schemas.microsoft.com/office/drawing/2014/main" id="{17D1D92F-6718-41B7-8FB1-321779D0EF78}"/>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Operate</a:t>
              </a:r>
            </a:p>
          </p:txBody>
        </p:sp>
        <p:sp>
          <p:nvSpPr>
            <p:cNvPr id="91" name="Rectangle 90">
              <a:extLst>
                <a:ext uri="{FF2B5EF4-FFF2-40B4-BE49-F238E27FC236}">
                  <a16:creationId xmlns:a16="http://schemas.microsoft.com/office/drawing/2014/main" id="{737F6072-EA17-439E-AEA2-6B88712FC99C}"/>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14049">
                <a:lnSpc>
                  <a:spcPct val="90000"/>
                </a:lnSpc>
                <a:defRPr/>
              </a:pPr>
              <a:r>
                <a:rPr lang="en-US" sz="1050">
                  <a:gradFill>
                    <a:gsLst>
                      <a:gs pos="0">
                        <a:srgbClr val="002050"/>
                      </a:gs>
                      <a:gs pos="100000">
                        <a:srgbClr val="002050"/>
                      </a:gs>
                    </a:gsLst>
                    <a:lin ang="5400000" scaled="0"/>
                  </a:gradFill>
                  <a:latin typeface="Segoe UI Semibold" panose="020B0702040204020203" pitchFamily="34" charset="0"/>
                  <a:cs typeface="Segoe UI Semibold" panose="020B0702040204020203" pitchFamily="34" charset="0"/>
                </a:rPr>
                <a:t>Deploy</a:t>
              </a:r>
            </a:p>
          </p:txBody>
        </p:sp>
      </p:grpSp>
      <p:sp>
        <p:nvSpPr>
          <p:cNvPr id="116" name="TextBox 115">
            <a:extLst>
              <a:ext uri="{FF2B5EF4-FFF2-40B4-BE49-F238E27FC236}">
                <a16:creationId xmlns:a16="http://schemas.microsoft.com/office/drawing/2014/main" id="{3EA0B4F7-92CB-4BCC-A068-F8BA7EF70B15}"/>
              </a:ext>
            </a:extLst>
          </p:cNvPr>
          <p:cNvSpPr txBox="1"/>
          <p:nvPr/>
        </p:nvSpPr>
        <p:spPr>
          <a:xfrm>
            <a:off x="2362623" y="4614818"/>
            <a:ext cx="2489528" cy="430887"/>
          </a:xfrm>
          <a:prstGeom prst="rect">
            <a:avLst/>
          </a:prstGeom>
          <a:noFill/>
        </p:spPr>
        <p:txBody>
          <a:bodyPr wrap="none" lIns="0" tIns="0" rIns="0" bIns="0" rtlCol="0">
            <a:spAutoFit/>
          </a:bodyPr>
          <a:lstStyle/>
          <a:p>
            <a:pPr algn="l"/>
            <a:r>
              <a:rPr lang="de-DE" sz="2800">
                <a:solidFill>
                  <a:schemeClr val="accent1"/>
                </a:solidFill>
              </a:rPr>
              <a:t>DevOps Culture</a:t>
            </a:r>
          </a:p>
        </p:txBody>
      </p:sp>
    </p:spTree>
    <p:extLst>
      <p:ext uri="{BB962C8B-B14F-4D97-AF65-F5344CB8AC3E}">
        <p14:creationId xmlns:p14="http://schemas.microsoft.com/office/powerpoint/2010/main" val="416428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40000" decel="4000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 calcmode="lin" valueType="num">
                                      <p:cBhvr additive="base">
                                        <p:cTn id="15" dur="2000" fill="hold"/>
                                        <p:tgtEl>
                                          <p:spTgt spid="77"/>
                                        </p:tgtEl>
                                        <p:attrNameLst>
                                          <p:attrName>ppt_x</p:attrName>
                                        </p:attrNameLst>
                                      </p:cBhvr>
                                      <p:tavLst>
                                        <p:tav tm="0">
                                          <p:val>
                                            <p:strVal val="0-#ppt_w/2"/>
                                          </p:val>
                                        </p:tav>
                                        <p:tav tm="100000">
                                          <p:val>
                                            <p:strVal val="#ppt_x"/>
                                          </p:val>
                                        </p:tav>
                                      </p:tavLst>
                                    </p:anim>
                                    <p:anim calcmode="lin" valueType="num">
                                      <p:cBhvr additive="base">
                                        <p:cTn id="16" dur="2000" fill="hold"/>
                                        <p:tgtEl>
                                          <p:spTgt spid="77"/>
                                        </p:tgtEl>
                                        <p:attrNameLst>
                                          <p:attrName>ppt_y</p:attrName>
                                        </p:attrNameLst>
                                      </p:cBhvr>
                                      <p:tavLst>
                                        <p:tav tm="0">
                                          <p:val>
                                            <p:strVal val="#ppt_y"/>
                                          </p:val>
                                        </p:tav>
                                        <p:tav tm="100000">
                                          <p:val>
                                            <p:strVal val="#ppt_y"/>
                                          </p:val>
                                        </p:tav>
                                      </p:tavLst>
                                    </p:anim>
                                  </p:childTnLst>
                                </p:cTn>
                              </p:par>
                              <p:par>
                                <p:cTn id="17" presetID="10" presetClass="exit" presetSubtype="0" fill="hold" nodeType="withEffect">
                                  <p:stCondLst>
                                    <p:cond delay="0"/>
                                  </p:stCondLst>
                                  <p:childTnLst>
                                    <p:animEffect transition="out" filter="fade">
                                      <p:cBhvr>
                                        <p:cTn id="18" dur="500"/>
                                        <p:tgtEl>
                                          <p:spTgt spid="78"/>
                                        </p:tgtEl>
                                      </p:cBhvr>
                                    </p:animEffect>
                                    <p:set>
                                      <p:cBhvr>
                                        <p:cTn id="19" dur="1" fill="hold">
                                          <p:stCondLst>
                                            <p:cond delay="499"/>
                                          </p:stCondLst>
                                        </p:cTn>
                                        <p:tgtEl>
                                          <p:spTgt spid="7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16"/>
                                        </p:tgtEl>
                                      </p:cBhvr>
                                    </p:animEffect>
                                    <p:set>
                                      <p:cBhvr>
                                        <p:cTn id="22" dur="1" fill="hold">
                                          <p:stCondLst>
                                            <p:cond delay="499"/>
                                          </p:stCondLst>
                                        </p:cTn>
                                        <p:tgtEl>
                                          <p:spTgt spid="1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7" grpId="0" animBg="1"/>
      <p:bldP spid="1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417941"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372675"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1049518"/>
          </a:xfrm>
        </p:spPr>
        <p:txBody>
          <a:bodyPr/>
          <a:lstStyle/>
          <a:p>
            <a:r>
              <a:rPr lang="de-DE" sz="3200"/>
              <a:t>Software Development Life Cycle</a:t>
            </a:r>
          </a:p>
        </p:txBody>
      </p:sp>
      <p:grpSp>
        <p:nvGrpSpPr>
          <p:cNvPr id="14" name="Group 13">
            <a:extLst>
              <a:ext uri="{FF2B5EF4-FFF2-40B4-BE49-F238E27FC236}">
                <a16:creationId xmlns:a16="http://schemas.microsoft.com/office/drawing/2014/main" id="{DCAD0FA0-54EE-4492-8D5B-160F2A44E1F0}"/>
              </a:ext>
            </a:extLst>
          </p:cNvPr>
          <p:cNvGrpSpPr/>
          <p:nvPr/>
        </p:nvGrpSpPr>
        <p:grpSpPr>
          <a:xfrm>
            <a:off x="8878851" y="1054349"/>
            <a:ext cx="2149233" cy="5478172"/>
            <a:chOff x="8878851" y="1054349"/>
            <a:chExt cx="2149233" cy="5478172"/>
          </a:xfrm>
        </p:grpSpPr>
        <p:grpSp>
          <p:nvGrpSpPr>
            <p:cNvPr id="45" name="Group 44">
              <a:extLst>
                <a:ext uri="{FF2B5EF4-FFF2-40B4-BE49-F238E27FC236}">
                  <a16:creationId xmlns:a16="http://schemas.microsoft.com/office/drawing/2014/main" id="{566686EF-B817-4C30-98A8-B0C013227B42}"/>
                </a:ext>
              </a:extLst>
            </p:cNvPr>
            <p:cNvGrpSpPr/>
            <p:nvPr/>
          </p:nvGrpSpPr>
          <p:grpSpPr>
            <a:xfrm>
              <a:off x="9376957" y="2065282"/>
              <a:ext cx="1651127" cy="4249073"/>
              <a:chOff x="4735556" y="902327"/>
              <a:chExt cx="1651127" cy="4249073"/>
            </a:xfrm>
          </p:grpSpPr>
          <p:sp>
            <p:nvSpPr>
              <p:cNvPr id="46" name="Rectangle 45">
                <a:extLst>
                  <a:ext uri="{FF2B5EF4-FFF2-40B4-BE49-F238E27FC236}">
                    <a16:creationId xmlns:a16="http://schemas.microsoft.com/office/drawing/2014/main" id="{2DB1635D-4C2D-4016-A18A-CF5A082890E7}"/>
                  </a:ext>
                </a:extLst>
              </p:cNvPr>
              <p:cNvSpPr/>
              <p:nvPr/>
            </p:nvSpPr>
            <p:spPr>
              <a:xfrm>
                <a:off x="4810277" y="471592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47" name="Rectangle 46">
                <a:extLst>
                  <a:ext uri="{FF2B5EF4-FFF2-40B4-BE49-F238E27FC236}">
                    <a16:creationId xmlns:a16="http://schemas.microsoft.com/office/drawing/2014/main" id="{23B321EB-AFA5-4E64-BDB5-D7A37E3E1D76}"/>
                  </a:ext>
                </a:extLst>
              </p:cNvPr>
              <p:cNvSpPr/>
              <p:nvPr/>
            </p:nvSpPr>
            <p:spPr>
              <a:xfrm>
                <a:off x="4810277" y="424409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48" name="Rectangle 47">
                <a:extLst>
                  <a:ext uri="{FF2B5EF4-FFF2-40B4-BE49-F238E27FC236}">
                    <a16:creationId xmlns:a16="http://schemas.microsoft.com/office/drawing/2014/main" id="{BE078382-7C16-4168-9F5E-B64FFA962C7E}"/>
                  </a:ext>
                </a:extLst>
              </p:cNvPr>
              <p:cNvSpPr/>
              <p:nvPr/>
            </p:nvSpPr>
            <p:spPr>
              <a:xfrm>
                <a:off x="4810277" y="377225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49" name="Rectangle 48">
                <a:extLst>
                  <a:ext uri="{FF2B5EF4-FFF2-40B4-BE49-F238E27FC236}">
                    <a16:creationId xmlns:a16="http://schemas.microsoft.com/office/drawing/2014/main" id="{35B892B3-5FE8-451F-8C19-BBE1290D154B}"/>
                  </a:ext>
                </a:extLst>
              </p:cNvPr>
              <p:cNvSpPr/>
              <p:nvPr/>
            </p:nvSpPr>
            <p:spPr>
              <a:xfrm>
                <a:off x="4810277" y="282858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O/S</a:t>
                </a:r>
              </a:p>
            </p:txBody>
          </p:sp>
          <p:sp>
            <p:nvSpPr>
              <p:cNvPr id="50" name="Rectangle 49">
                <a:extLst>
                  <a:ext uri="{FF2B5EF4-FFF2-40B4-BE49-F238E27FC236}">
                    <a16:creationId xmlns:a16="http://schemas.microsoft.com/office/drawing/2014/main" id="{A4C9064A-633A-4EBA-BE76-96B9DDEF5401}"/>
                  </a:ext>
                </a:extLst>
              </p:cNvPr>
              <p:cNvSpPr/>
              <p:nvPr/>
            </p:nvSpPr>
            <p:spPr>
              <a:xfrm>
                <a:off x="4810277" y="235674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Middleware</a:t>
                </a:r>
              </a:p>
            </p:txBody>
          </p:sp>
          <p:sp>
            <p:nvSpPr>
              <p:cNvPr id="51" name="Rectangle 50">
                <a:extLst>
                  <a:ext uri="{FF2B5EF4-FFF2-40B4-BE49-F238E27FC236}">
                    <a16:creationId xmlns:a16="http://schemas.microsoft.com/office/drawing/2014/main" id="{2E9432D2-0A41-4B19-AA6D-ADB56680C5BD}"/>
                  </a:ext>
                </a:extLst>
              </p:cNvPr>
              <p:cNvSpPr/>
              <p:nvPr/>
            </p:nvSpPr>
            <p:spPr>
              <a:xfrm>
                <a:off x="4810277" y="330041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52" name="Rectangle 51">
                <a:extLst>
                  <a:ext uri="{FF2B5EF4-FFF2-40B4-BE49-F238E27FC236}">
                    <a16:creationId xmlns:a16="http://schemas.microsoft.com/office/drawing/2014/main" id="{C64BE228-42EA-41FB-9749-286B771C72FE}"/>
                  </a:ext>
                </a:extLst>
              </p:cNvPr>
              <p:cNvSpPr/>
              <p:nvPr/>
            </p:nvSpPr>
            <p:spPr>
              <a:xfrm>
                <a:off x="4810277" y="141307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53" name="Rectangle 52">
                <a:extLst>
                  <a:ext uri="{FF2B5EF4-FFF2-40B4-BE49-F238E27FC236}">
                    <a16:creationId xmlns:a16="http://schemas.microsoft.com/office/drawing/2014/main" id="{D1449E1C-6D3D-4497-9A08-1A69DF3B176E}"/>
                  </a:ext>
                </a:extLst>
              </p:cNvPr>
              <p:cNvSpPr>
                <a:spLocks/>
              </p:cNvSpPr>
              <p:nvPr/>
            </p:nvSpPr>
            <p:spPr>
              <a:xfrm>
                <a:off x="4810277" y="94124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54" name="Rectangle 53">
                <a:extLst>
                  <a:ext uri="{FF2B5EF4-FFF2-40B4-BE49-F238E27FC236}">
                    <a16:creationId xmlns:a16="http://schemas.microsoft.com/office/drawing/2014/main" id="{1B3CDB18-C379-4CC9-AAEE-B829DDE87828}"/>
                  </a:ext>
                </a:extLst>
              </p:cNvPr>
              <p:cNvSpPr/>
              <p:nvPr/>
            </p:nvSpPr>
            <p:spPr>
              <a:xfrm>
                <a:off x="4810277" y="1884913"/>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Runtime</a:t>
                </a:r>
              </a:p>
            </p:txBody>
          </p:sp>
          <p:sp>
            <p:nvSpPr>
              <p:cNvPr id="55" name="Rectangle 54">
                <a:extLst>
                  <a:ext uri="{FF2B5EF4-FFF2-40B4-BE49-F238E27FC236}">
                    <a16:creationId xmlns:a16="http://schemas.microsoft.com/office/drawing/2014/main" id="{DF0519F2-47BB-4F87-83B9-7EC36840A5D9}"/>
                  </a:ext>
                </a:extLst>
              </p:cNvPr>
              <p:cNvSpPr/>
              <p:nvPr/>
            </p:nvSpPr>
            <p:spPr bwMode="auto">
              <a:xfrm>
                <a:off x="4735556" y="902327"/>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AB03A206-A1A9-4E4A-B008-119B27616022}"/>
                </a:ext>
              </a:extLst>
            </p:cNvPr>
            <p:cNvGrpSpPr/>
            <p:nvPr/>
          </p:nvGrpSpPr>
          <p:grpSpPr>
            <a:xfrm>
              <a:off x="8878851" y="2283448"/>
              <a:ext cx="1651127" cy="4249073"/>
              <a:chOff x="8971984" y="2281472"/>
              <a:chExt cx="1651127" cy="4249073"/>
            </a:xfrm>
          </p:grpSpPr>
          <p:sp>
            <p:nvSpPr>
              <p:cNvPr id="22" name="Rectangle 21">
                <a:extLst>
                  <a:ext uri="{FF2B5EF4-FFF2-40B4-BE49-F238E27FC236}">
                    <a16:creationId xmlns:a16="http://schemas.microsoft.com/office/drawing/2014/main" id="{B895CED7-D4F8-4988-9085-0138711CADE5}"/>
                  </a:ext>
                </a:extLst>
              </p:cNvPr>
              <p:cNvSpPr/>
              <p:nvPr/>
            </p:nvSpPr>
            <p:spPr>
              <a:xfrm>
                <a:off x="9046705" y="609507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23" name="Rectangle 22">
                <a:extLst>
                  <a:ext uri="{FF2B5EF4-FFF2-40B4-BE49-F238E27FC236}">
                    <a16:creationId xmlns:a16="http://schemas.microsoft.com/office/drawing/2014/main" id="{B178B9C6-278C-4791-AA22-0BA9E7D3DBED}"/>
                  </a:ext>
                </a:extLst>
              </p:cNvPr>
              <p:cNvSpPr/>
              <p:nvPr/>
            </p:nvSpPr>
            <p:spPr>
              <a:xfrm>
                <a:off x="9046705" y="562323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24" name="Rectangle 23">
                <a:extLst>
                  <a:ext uri="{FF2B5EF4-FFF2-40B4-BE49-F238E27FC236}">
                    <a16:creationId xmlns:a16="http://schemas.microsoft.com/office/drawing/2014/main" id="{4947476E-400E-40A8-8790-A256D1C9905D}"/>
                  </a:ext>
                </a:extLst>
              </p:cNvPr>
              <p:cNvSpPr/>
              <p:nvPr/>
            </p:nvSpPr>
            <p:spPr>
              <a:xfrm>
                <a:off x="9046705" y="515140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25" name="Rectangle 24">
                <a:extLst>
                  <a:ext uri="{FF2B5EF4-FFF2-40B4-BE49-F238E27FC236}">
                    <a16:creationId xmlns:a16="http://schemas.microsoft.com/office/drawing/2014/main" id="{12FA947B-1919-451F-BC10-D2A468E6A4E0}"/>
                  </a:ext>
                </a:extLst>
              </p:cNvPr>
              <p:cNvSpPr/>
              <p:nvPr/>
            </p:nvSpPr>
            <p:spPr>
              <a:xfrm>
                <a:off x="9046705"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26" name="Rectangle 25">
                <a:extLst>
                  <a:ext uri="{FF2B5EF4-FFF2-40B4-BE49-F238E27FC236}">
                    <a16:creationId xmlns:a16="http://schemas.microsoft.com/office/drawing/2014/main" id="{F2E19C44-8A2B-4FAD-A427-A6EA00381A06}"/>
                  </a:ext>
                </a:extLst>
              </p:cNvPr>
              <p:cNvSpPr/>
              <p:nvPr/>
            </p:nvSpPr>
            <p:spPr>
              <a:xfrm>
                <a:off x="9046705"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27" name="Rectangle 26">
                <a:extLst>
                  <a:ext uri="{FF2B5EF4-FFF2-40B4-BE49-F238E27FC236}">
                    <a16:creationId xmlns:a16="http://schemas.microsoft.com/office/drawing/2014/main" id="{4619ADBB-845E-442F-9BDE-D4BFDF834812}"/>
                  </a:ext>
                </a:extLst>
              </p:cNvPr>
              <p:cNvSpPr/>
              <p:nvPr/>
            </p:nvSpPr>
            <p:spPr>
              <a:xfrm>
                <a:off x="9046705" y="467956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28" name="Rectangle 27">
                <a:extLst>
                  <a:ext uri="{FF2B5EF4-FFF2-40B4-BE49-F238E27FC236}">
                    <a16:creationId xmlns:a16="http://schemas.microsoft.com/office/drawing/2014/main" id="{F7C438B1-4A81-49DF-B7F6-BCBAB526E6F4}"/>
                  </a:ext>
                </a:extLst>
              </p:cNvPr>
              <p:cNvSpPr/>
              <p:nvPr/>
            </p:nvSpPr>
            <p:spPr>
              <a:xfrm>
                <a:off x="9046705"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30" name="Rectangle 29">
                <a:extLst>
                  <a:ext uri="{FF2B5EF4-FFF2-40B4-BE49-F238E27FC236}">
                    <a16:creationId xmlns:a16="http://schemas.microsoft.com/office/drawing/2014/main" id="{B93325FB-14E4-46CD-84CE-74C1E8AEEA83}"/>
                  </a:ext>
                </a:extLst>
              </p:cNvPr>
              <p:cNvSpPr>
                <a:spLocks/>
              </p:cNvSpPr>
              <p:nvPr/>
            </p:nvSpPr>
            <p:spPr>
              <a:xfrm>
                <a:off x="9046705"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31" name="Rectangle 30">
                <a:extLst>
                  <a:ext uri="{FF2B5EF4-FFF2-40B4-BE49-F238E27FC236}">
                    <a16:creationId xmlns:a16="http://schemas.microsoft.com/office/drawing/2014/main" id="{49AB0BF7-3F29-4357-B0EB-B45FE0EBED9B}"/>
                  </a:ext>
                </a:extLst>
              </p:cNvPr>
              <p:cNvSpPr/>
              <p:nvPr/>
            </p:nvSpPr>
            <p:spPr>
              <a:xfrm>
                <a:off x="9046705"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sp>
            <p:nvSpPr>
              <p:cNvPr id="19" name="Rectangle 18">
                <a:extLst>
                  <a:ext uri="{FF2B5EF4-FFF2-40B4-BE49-F238E27FC236}">
                    <a16:creationId xmlns:a16="http://schemas.microsoft.com/office/drawing/2014/main" id="{D4403DBF-50AB-405C-9148-A7F8ADC082BB}"/>
                  </a:ext>
                </a:extLst>
              </p:cNvPr>
              <p:cNvSpPr/>
              <p:nvPr/>
            </p:nvSpPr>
            <p:spPr bwMode="auto">
              <a:xfrm>
                <a:off x="8971984" y="2281472"/>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134DCB10-196F-44F9-B59D-753AD2BA34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5661" y="1054349"/>
              <a:ext cx="1134508" cy="810363"/>
            </a:xfrm>
            <a:prstGeom prst="rect">
              <a:avLst/>
            </a:prstGeom>
          </p:spPr>
        </p:pic>
        <p:sp>
          <p:nvSpPr>
            <p:cNvPr id="13" name="TextBox 12">
              <a:extLst>
                <a:ext uri="{FF2B5EF4-FFF2-40B4-BE49-F238E27FC236}">
                  <a16:creationId xmlns:a16="http://schemas.microsoft.com/office/drawing/2014/main" id="{E2C1CDE7-7413-4CC9-A988-5F1F5A78EB5F}"/>
                </a:ext>
              </a:extLst>
            </p:cNvPr>
            <p:cNvSpPr txBox="1"/>
            <p:nvPr/>
          </p:nvSpPr>
          <p:spPr>
            <a:xfrm>
              <a:off x="9018500" y="2033417"/>
              <a:ext cx="327013"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IaaS</a:t>
              </a:r>
            </a:p>
          </p:txBody>
        </p:sp>
        <p:sp>
          <p:nvSpPr>
            <p:cNvPr id="59" name="TextBox 58">
              <a:extLst>
                <a:ext uri="{FF2B5EF4-FFF2-40B4-BE49-F238E27FC236}">
                  <a16:creationId xmlns:a16="http://schemas.microsoft.com/office/drawing/2014/main" id="{1D251D3C-B7B3-4B0B-A4EC-C06EE9D90D5A}"/>
                </a:ext>
              </a:extLst>
            </p:cNvPr>
            <p:cNvSpPr txBox="1"/>
            <p:nvPr/>
          </p:nvSpPr>
          <p:spPr>
            <a:xfrm>
              <a:off x="10500169" y="1830216"/>
              <a:ext cx="374141"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PaaS</a:t>
              </a:r>
            </a:p>
          </p:txBody>
        </p:sp>
      </p:grpSp>
      <p:pic>
        <p:nvPicPr>
          <p:cNvPr id="16" name="Picture 15">
            <a:extLst>
              <a:ext uri="{FF2B5EF4-FFF2-40B4-BE49-F238E27FC236}">
                <a16:creationId xmlns:a16="http://schemas.microsoft.com/office/drawing/2014/main" id="{70746306-8557-438D-95E9-86C2008B8FD9}"/>
              </a:ext>
            </a:extLst>
          </p:cNvPr>
          <p:cNvPicPr>
            <a:picLocks noChangeAspect="1"/>
          </p:cNvPicPr>
          <p:nvPr/>
        </p:nvPicPr>
        <p:blipFill rotWithShape="1">
          <a:blip r:embed="rId9"/>
          <a:srcRect t="30084" b="9725"/>
          <a:stretch/>
        </p:blipFill>
        <p:spPr>
          <a:xfrm>
            <a:off x="2056165" y="4207626"/>
            <a:ext cx="6675572" cy="2260222"/>
          </a:xfrm>
          <a:prstGeom prst="rect">
            <a:avLst/>
          </a:prstGeom>
        </p:spPr>
      </p:pic>
    </p:spTree>
    <p:extLst>
      <p:ext uri="{BB962C8B-B14F-4D97-AF65-F5344CB8AC3E}">
        <p14:creationId xmlns:p14="http://schemas.microsoft.com/office/powerpoint/2010/main" val="3003544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9E2FC87-C76F-4975-BAE5-5ED7E6626F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75629" y="1774041"/>
            <a:ext cx="6485216" cy="2905142"/>
          </a:xfrm>
          <a:prstGeom prst="rect">
            <a:avLst/>
          </a:prstGeom>
          <a:solidFill>
            <a:srgbClr val="FFFFFF"/>
          </a:solidFill>
        </p:spPr>
      </p:pic>
      <p:pic>
        <p:nvPicPr>
          <p:cNvPr id="4" name="Picture 3">
            <a:extLst>
              <a:ext uri="{FF2B5EF4-FFF2-40B4-BE49-F238E27FC236}">
                <a16:creationId xmlns:a16="http://schemas.microsoft.com/office/drawing/2014/main" id="{19D54EE2-5B82-42AE-AB11-BF8BE46777AF}"/>
              </a:ext>
            </a:extLst>
          </p:cNvPr>
          <p:cNvPicPr>
            <a:picLocks noChangeAspect="1"/>
          </p:cNvPicPr>
          <p:nvPr/>
        </p:nvPicPr>
        <p:blipFill>
          <a:blip r:embed="rId4"/>
          <a:stretch>
            <a:fillRect/>
          </a:stretch>
        </p:blipFill>
        <p:spPr>
          <a:xfrm>
            <a:off x="5294240" y="326956"/>
            <a:ext cx="1847994" cy="1554770"/>
          </a:xfrm>
          <a:prstGeom prst="rect">
            <a:avLst/>
          </a:prstGeom>
        </p:spPr>
      </p:pic>
      <p:pic>
        <p:nvPicPr>
          <p:cNvPr id="6" name="Picture 5">
            <a:extLst>
              <a:ext uri="{FF2B5EF4-FFF2-40B4-BE49-F238E27FC236}">
                <a16:creationId xmlns:a16="http://schemas.microsoft.com/office/drawing/2014/main" id="{DDA33181-0714-43B0-8E33-15E8D5FC0F85}"/>
              </a:ext>
            </a:extLst>
          </p:cNvPr>
          <p:cNvPicPr>
            <a:picLocks noChangeAspect="1"/>
          </p:cNvPicPr>
          <p:nvPr/>
        </p:nvPicPr>
        <p:blipFill>
          <a:blip r:embed="rId5"/>
          <a:stretch>
            <a:fillRect/>
          </a:stretch>
        </p:blipFill>
        <p:spPr>
          <a:xfrm>
            <a:off x="8398633" y="4949756"/>
            <a:ext cx="1708327" cy="1554770"/>
          </a:xfrm>
          <a:prstGeom prst="rect">
            <a:avLst/>
          </a:prstGeom>
        </p:spPr>
      </p:pic>
      <p:pic>
        <p:nvPicPr>
          <p:cNvPr id="1028" name="Picture 4" descr="See the source image">
            <a:extLst>
              <a:ext uri="{FF2B5EF4-FFF2-40B4-BE49-F238E27FC236}">
                <a16:creationId xmlns:a16="http://schemas.microsoft.com/office/drawing/2014/main" id="{C77F86EC-7954-41C5-97CC-791F0B2154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7282" y="3947832"/>
            <a:ext cx="781608" cy="705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C26489-A801-4FF4-B4F0-A7A409DE65E1}"/>
              </a:ext>
            </a:extLst>
          </p:cNvPr>
          <p:cNvPicPr>
            <a:picLocks noChangeAspect="1"/>
          </p:cNvPicPr>
          <p:nvPr/>
        </p:nvPicPr>
        <p:blipFill>
          <a:blip r:embed="rId7"/>
          <a:stretch>
            <a:fillRect/>
          </a:stretch>
        </p:blipFill>
        <p:spPr>
          <a:xfrm>
            <a:off x="528259" y="2405238"/>
            <a:ext cx="1858657" cy="1554770"/>
          </a:xfrm>
          <a:prstGeom prst="rect">
            <a:avLst/>
          </a:prstGeom>
        </p:spPr>
      </p:pic>
      <p:pic>
        <p:nvPicPr>
          <p:cNvPr id="10" name="Picture 9">
            <a:extLst>
              <a:ext uri="{FF2B5EF4-FFF2-40B4-BE49-F238E27FC236}">
                <a16:creationId xmlns:a16="http://schemas.microsoft.com/office/drawing/2014/main" id="{ACDABFB0-F1D4-4970-BC73-2A37BE2B0513}"/>
              </a:ext>
            </a:extLst>
          </p:cNvPr>
          <p:cNvPicPr>
            <a:picLocks noChangeAspect="1"/>
          </p:cNvPicPr>
          <p:nvPr/>
        </p:nvPicPr>
        <p:blipFill>
          <a:blip r:embed="rId8"/>
          <a:stretch>
            <a:fillRect/>
          </a:stretch>
        </p:blipFill>
        <p:spPr>
          <a:xfrm>
            <a:off x="4451390" y="4961931"/>
            <a:ext cx="1856696" cy="1542594"/>
          </a:xfrm>
          <a:prstGeom prst="rect">
            <a:avLst/>
          </a:prstGeom>
        </p:spPr>
      </p:pic>
      <p:pic>
        <p:nvPicPr>
          <p:cNvPr id="12" name="Picture 11">
            <a:extLst>
              <a:ext uri="{FF2B5EF4-FFF2-40B4-BE49-F238E27FC236}">
                <a16:creationId xmlns:a16="http://schemas.microsoft.com/office/drawing/2014/main" id="{C9D35C40-C26D-4FDA-BB85-D1CB52582AD1}"/>
              </a:ext>
            </a:extLst>
          </p:cNvPr>
          <p:cNvPicPr>
            <a:picLocks noChangeAspect="1"/>
          </p:cNvPicPr>
          <p:nvPr/>
        </p:nvPicPr>
        <p:blipFill>
          <a:blip r:embed="rId9"/>
          <a:stretch>
            <a:fillRect/>
          </a:stretch>
        </p:blipFill>
        <p:spPr>
          <a:xfrm>
            <a:off x="10204935" y="2405238"/>
            <a:ext cx="1703281" cy="1542594"/>
          </a:xfrm>
          <a:prstGeom prst="rect">
            <a:avLst/>
          </a:prstGeom>
        </p:spPr>
      </p:pic>
      <p:pic>
        <p:nvPicPr>
          <p:cNvPr id="14" name="Picture 13">
            <a:extLst>
              <a:ext uri="{FF2B5EF4-FFF2-40B4-BE49-F238E27FC236}">
                <a16:creationId xmlns:a16="http://schemas.microsoft.com/office/drawing/2014/main" id="{43DC4D86-1E48-4DE3-BEE7-362B8ABB23A0}"/>
              </a:ext>
            </a:extLst>
          </p:cNvPr>
          <p:cNvPicPr>
            <a:picLocks noChangeAspect="1"/>
          </p:cNvPicPr>
          <p:nvPr/>
        </p:nvPicPr>
        <p:blipFill>
          <a:blip r:embed="rId10"/>
          <a:stretch>
            <a:fillRect/>
          </a:stretch>
        </p:blipFill>
        <p:spPr>
          <a:xfrm>
            <a:off x="2571075" y="4961932"/>
            <a:ext cx="1689205" cy="1542595"/>
          </a:xfrm>
          <a:prstGeom prst="rect">
            <a:avLst/>
          </a:prstGeom>
        </p:spPr>
      </p:pic>
      <p:pic>
        <p:nvPicPr>
          <p:cNvPr id="16" name="Picture 15">
            <a:extLst>
              <a:ext uri="{FF2B5EF4-FFF2-40B4-BE49-F238E27FC236}">
                <a16:creationId xmlns:a16="http://schemas.microsoft.com/office/drawing/2014/main" id="{453CA86E-CA7F-4D67-9C7B-003EE3365905}"/>
              </a:ext>
            </a:extLst>
          </p:cNvPr>
          <p:cNvPicPr>
            <a:picLocks noChangeAspect="1"/>
          </p:cNvPicPr>
          <p:nvPr/>
        </p:nvPicPr>
        <p:blipFill>
          <a:blip r:embed="rId11"/>
          <a:stretch>
            <a:fillRect/>
          </a:stretch>
        </p:blipFill>
        <p:spPr>
          <a:xfrm>
            <a:off x="6499196" y="4961931"/>
            <a:ext cx="1708328" cy="1542595"/>
          </a:xfrm>
          <a:prstGeom prst="rect">
            <a:avLst/>
          </a:prstGeom>
        </p:spPr>
      </p:pic>
    </p:spTree>
    <p:extLst>
      <p:ext uri="{BB962C8B-B14F-4D97-AF65-F5344CB8AC3E}">
        <p14:creationId xmlns:p14="http://schemas.microsoft.com/office/powerpoint/2010/main" val="10357961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417941"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372675"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1049518"/>
          </a:xfrm>
        </p:spPr>
        <p:txBody>
          <a:bodyPr/>
          <a:lstStyle/>
          <a:p>
            <a:r>
              <a:rPr lang="de-DE" sz="3200"/>
              <a:t>Software Development Life Cycle</a:t>
            </a:r>
          </a:p>
        </p:txBody>
      </p:sp>
      <p:sp>
        <p:nvSpPr>
          <p:cNvPr id="77" name="Arrow: Right 76">
            <a:extLst>
              <a:ext uri="{FF2B5EF4-FFF2-40B4-BE49-F238E27FC236}">
                <a16:creationId xmlns:a16="http://schemas.microsoft.com/office/drawing/2014/main" id="{354EB005-4E15-435D-88E3-50213C7D89D3}"/>
              </a:ext>
            </a:extLst>
          </p:cNvPr>
          <p:cNvSpPr/>
          <p:nvPr/>
        </p:nvSpPr>
        <p:spPr bwMode="auto">
          <a:xfrm>
            <a:off x="152400" y="4016093"/>
            <a:ext cx="11658600" cy="1715669"/>
          </a:xfrm>
          <a:prstGeom prst="rightArrow">
            <a:avLst/>
          </a:prstGeom>
          <a:solidFill>
            <a:srgbClr val="969696">
              <a:alpha val="2039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DCAD0FA0-54EE-4492-8D5B-160F2A44E1F0}"/>
              </a:ext>
            </a:extLst>
          </p:cNvPr>
          <p:cNvGrpSpPr/>
          <p:nvPr/>
        </p:nvGrpSpPr>
        <p:grpSpPr>
          <a:xfrm>
            <a:off x="8878851" y="1054349"/>
            <a:ext cx="2149233" cy="5478172"/>
            <a:chOff x="8878851" y="1054349"/>
            <a:chExt cx="2149233" cy="5478172"/>
          </a:xfrm>
        </p:grpSpPr>
        <p:grpSp>
          <p:nvGrpSpPr>
            <p:cNvPr id="45" name="Group 44">
              <a:extLst>
                <a:ext uri="{FF2B5EF4-FFF2-40B4-BE49-F238E27FC236}">
                  <a16:creationId xmlns:a16="http://schemas.microsoft.com/office/drawing/2014/main" id="{566686EF-B817-4C30-98A8-B0C013227B42}"/>
                </a:ext>
              </a:extLst>
            </p:cNvPr>
            <p:cNvGrpSpPr/>
            <p:nvPr/>
          </p:nvGrpSpPr>
          <p:grpSpPr>
            <a:xfrm>
              <a:off x="9376957" y="2065282"/>
              <a:ext cx="1651127" cy="4249073"/>
              <a:chOff x="4735556" y="902327"/>
              <a:chExt cx="1651127" cy="4249073"/>
            </a:xfrm>
          </p:grpSpPr>
          <p:sp>
            <p:nvSpPr>
              <p:cNvPr id="46" name="Rectangle 45">
                <a:extLst>
                  <a:ext uri="{FF2B5EF4-FFF2-40B4-BE49-F238E27FC236}">
                    <a16:creationId xmlns:a16="http://schemas.microsoft.com/office/drawing/2014/main" id="{2DB1635D-4C2D-4016-A18A-CF5A082890E7}"/>
                  </a:ext>
                </a:extLst>
              </p:cNvPr>
              <p:cNvSpPr/>
              <p:nvPr/>
            </p:nvSpPr>
            <p:spPr>
              <a:xfrm>
                <a:off x="4810277" y="471592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47" name="Rectangle 46">
                <a:extLst>
                  <a:ext uri="{FF2B5EF4-FFF2-40B4-BE49-F238E27FC236}">
                    <a16:creationId xmlns:a16="http://schemas.microsoft.com/office/drawing/2014/main" id="{23B321EB-AFA5-4E64-BDB5-D7A37E3E1D76}"/>
                  </a:ext>
                </a:extLst>
              </p:cNvPr>
              <p:cNvSpPr/>
              <p:nvPr/>
            </p:nvSpPr>
            <p:spPr>
              <a:xfrm>
                <a:off x="4810277" y="424409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48" name="Rectangle 47">
                <a:extLst>
                  <a:ext uri="{FF2B5EF4-FFF2-40B4-BE49-F238E27FC236}">
                    <a16:creationId xmlns:a16="http://schemas.microsoft.com/office/drawing/2014/main" id="{BE078382-7C16-4168-9F5E-B64FFA962C7E}"/>
                  </a:ext>
                </a:extLst>
              </p:cNvPr>
              <p:cNvSpPr/>
              <p:nvPr/>
            </p:nvSpPr>
            <p:spPr>
              <a:xfrm>
                <a:off x="4810277" y="377225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49" name="Rectangle 48">
                <a:extLst>
                  <a:ext uri="{FF2B5EF4-FFF2-40B4-BE49-F238E27FC236}">
                    <a16:creationId xmlns:a16="http://schemas.microsoft.com/office/drawing/2014/main" id="{35B892B3-5FE8-451F-8C19-BBE1290D154B}"/>
                  </a:ext>
                </a:extLst>
              </p:cNvPr>
              <p:cNvSpPr/>
              <p:nvPr/>
            </p:nvSpPr>
            <p:spPr>
              <a:xfrm>
                <a:off x="4810277" y="282858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O/S</a:t>
                </a:r>
              </a:p>
            </p:txBody>
          </p:sp>
          <p:sp>
            <p:nvSpPr>
              <p:cNvPr id="50" name="Rectangle 49">
                <a:extLst>
                  <a:ext uri="{FF2B5EF4-FFF2-40B4-BE49-F238E27FC236}">
                    <a16:creationId xmlns:a16="http://schemas.microsoft.com/office/drawing/2014/main" id="{A4C9064A-633A-4EBA-BE76-96B9DDEF5401}"/>
                  </a:ext>
                </a:extLst>
              </p:cNvPr>
              <p:cNvSpPr/>
              <p:nvPr/>
            </p:nvSpPr>
            <p:spPr>
              <a:xfrm>
                <a:off x="4810277" y="235674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Middleware</a:t>
                </a:r>
              </a:p>
            </p:txBody>
          </p:sp>
          <p:sp>
            <p:nvSpPr>
              <p:cNvPr id="51" name="Rectangle 50">
                <a:extLst>
                  <a:ext uri="{FF2B5EF4-FFF2-40B4-BE49-F238E27FC236}">
                    <a16:creationId xmlns:a16="http://schemas.microsoft.com/office/drawing/2014/main" id="{2E9432D2-0A41-4B19-AA6D-ADB56680C5BD}"/>
                  </a:ext>
                </a:extLst>
              </p:cNvPr>
              <p:cNvSpPr/>
              <p:nvPr/>
            </p:nvSpPr>
            <p:spPr>
              <a:xfrm>
                <a:off x="4810277" y="330041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52" name="Rectangle 51">
                <a:extLst>
                  <a:ext uri="{FF2B5EF4-FFF2-40B4-BE49-F238E27FC236}">
                    <a16:creationId xmlns:a16="http://schemas.microsoft.com/office/drawing/2014/main" id="{C64BE228-42EA-41FB-9749-286B771C72FE}"/>
                  </a:ext>
                </a:extLst>
              </p:cNvPr>
              <p:cNvSpPr/>
              <p:nvPr/>
            </p:nvSpPr>
            <p:spPr>
              <a:xfrm>
                <a:off x="4810277" y="141307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53" name="Rectangle 52">
                <a:extLst>
                  <a:ext uri="{FF2B5EF4-FFF2-40B4-BE49-F238E27FC236}">
                    <a16:creationId xmlns:a16="http://schemas.microsoft.com/office/drawing/2014/main" id="{D1449E1C-6D3D-4497-9A08-1A69DF3B176E}"/>
                  </a:ext>
                </a:extLst>
              </p:cNvPr>
              <p:cNvSpPr>
                <a:spLocks/>
              </p:cNvSpPr>
              <p:nvPr/>
            </p:nvSpPr>
            <p:spPr>
              <a:xfrm>
                <a:off x="4810277" y="94124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54" name="Rectangle 53">
                <a:extLst>
                  <a:ext uri="{FF2B5EF4-FFF2-40B4-BE49-F238E27FC236}">
                    <a16:creationId xmlns:a16="http://schemas.microsoft.com/office/drawing/2014/main" id="{1B3CDB18-C379-4CC9-AAEE-B829DDE87828}"/>
                  </a:ext>
                </a:extLst>
              </p:cNvPr>
              <p:cNvSpPr/>
              <p:nvPr/>
            </p:nvSpPr>
            <p:spPr>
              <a:xfrm>
                <a:off x="4810277" y="1884913"/>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Runtime</a:t>
                </a:r>
              </a:p>
            </p:txBody>
          </p:sp>
          <p:sp>
            <p:nvSpPr>
              <p:cNvPr id="55" name="Rectangle 54">
                <a:extLst>
                  <a:ext uri="{FF2B5EF4-FFF2-40B4-BE49-F238E27FC236}">
                    <a16:creationId xmlns:a16="http://schemas.microsoft.com/office/drawing/2014/main" id="{DF0519F2-47BB-4F87-83B9-7EC36840A5D9}"/>
                  </a:ext>
                </a:extLst>
              </p:cNvPr>
              <p:cNvSpPr/>
              <p:nvPr/>
            </p:nvSpPr>
            <p:spPr bwMode="auto">
              <a:xfrm>
                <a:off x="4735556" y="902327"/>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AB03A206-A1A9-4E4A-B008-119B27616022}"/>
                </a:ext>
              </a:extLst>
            </p:cNvPr>
            <p:cNvGrpSpPr/>
            <p:nvPr/>
          </p:nvGrpSpPr>
          <p:grpSpPr>
            <a:xfrm>
              <a:off x="8878851" y="2283448"/>
              <a:ext cx="1651127" cy="4249073"/>
              <a:chOff x="8971984" y="2281472"/>
              <a:chExt cx="1651127" cy="4249073"/>
            </a:xfrm>
          </p:grpSpPr>
          <p:sp>
            <p:nvSpPr>
              <p:cNvPr id="22" name="Rectangle 21">
                <a:extLst>
                  <a:ext uri="{FF2B5EF4-FFF2-40B4-BE49-F238E27FC236}">
                    <a16:creationId xmlns:a16="http://schemas.microsoft.com/office/drawing/2014/main" id="{B895CED7-D4F8-4988-9085-0138711CADE5}"/>
                  </a:ext>
                </a:extLst>
              </p:cNvPr>
              <p:cNvSpPr/>
              <p:nvPr/>
            </p:nvSpPr>
            <p:spPr>
              <a:xfrm>
                <a:off x="9046705" y="609507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23" name="Rectangle 22">
                <a:extLst>
                  <a:ext uri="{FF2B5EF4-FFF2-40B4-BE49-F238E27FC236}">
                    <a16:creationId xmlns:a16="http://schemas.microsoft.com/office/drawing/2014/main" id="{B178B9C6-278C-4791-AA22-0BA9E7D3DBED}"/>
                  </a:ext>
                </a:extLst>
              </p:cNvPr>
              <p:cNvSpPr/>
              <p:nvPr/>
            </p:nvSpPr>
            <p:spPr>
              <a:xfrm>
                <a:off x="9046705" y="562323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24" name="Rectangle 23">
                <a:extLst>
                  <a:ext uri="{FF2B5EF4-FFF2-40B4-BE49-F238E27FC236}">
                    <a16:creationId xmlns:a16="http://schemas.microsoft.com/office/drawing/2014/main" id="{4947476E-400E-40A8-8790-A256D1C9905D}"/>
                  </a:ext>
                </a:extLst>
              </p:cNvPr>
              <p:cNvSpPr/>
              <p:nvPr/>
            </p:nvSpPr>
            <p:spPr>
              <a:xfrm>
                <a:off x="9046705" y="515140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25" name="Rectangle 24">
                <a:extLst>
                  <a:ext uri="{FF2B5EF4-FFF2-40B4-BE49-F238E27FC236}">
                    <a16:creationId xmlns:a16="http://schemas.microsoft.com/office/drawing/2014/main" id="{12FA947B-1919-451F-BC10-D2A468E6A4E0}"/>
                  </a:ext>
                </a:extLst>
              </p:cNvPr>
              <p:cNvSpPr/>
              <p:nvPr/>
            </p:nvSpPr>
            <p:spPr>
              <a:xfrm>
                <a:off x="9046705"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26" name="Rectangle 25">
                <a:extLst>
                  <a:ext uri="{FF2B5EF4-FFF2-40B4-BE49-F238E27FC236}">
                    <a16:creationId xmlns:a16="http://schemas.microsoft.com/office/drawing/2014/main" id="{F2E19C44-8A2B-4FAD-A427-A6EA00381A06}"/>
                  </a:ext>
                </a:extLst>
              </p:cNvPr>
              <p:cNvSpPr/>
              <p:nvPr/>
            </p:nvSpPr>
            <p:spPr>
              <a:xfrm>
                <a:off x="9046705"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27" name="Rectangle 26">
                <a:extLst>
                  <a:ext uri="{FF2B5EF4-FFF2-40B4-BE49-F238E27FC236}">
                    <a16:creationId xmlns:a16="http://schemas.microsoft.com/office/drawing/2014/main" id="{4619ADBB-845E-442F-9BDE-D4BFDF834812}"/>
                  </a:ext>
                </a:extLst>
              </p:cNvPr>
              <p:cNvSpPr/>
              <p:nvPr/>
            </p:nvSpPr>
            <p:spPr>
              <a:xfrm>
                <a:off x="9046705" y="467956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28" name="Rectangle 27">
                <a:extLst>
                  <a:ext uri="{FF2B5EF4-FFF2-40B4-BE49-F238E27FC236}">
                    <a16:creationId xmlns:a16="http://schemas.microsoft.com/office/drawing/2014/main" id="{F7C438B1-4A81-49DF-B7F6-BCBAB526E6F4}"/>
                  </a:ext>
                </a:extLst>
              </p:cNvPr>
              <p:cNvSpPr/>
              <p:nvPr/>
            </p:nvSpPr>
            <p:spPr>
              <a:xfrm>
                <a:off x="9046705"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30" name="Rectangle 29">
                <a:extLst>
                  <a:ext uri="{FF2B5EF4-FFF2-40B4-BE49-F238E27FC236}">
                    <a16:creationId xmlns:a16="http://schemas.microsoft.com/office/drawing/2014/main" id="{B93325FB-14E4-46CD-84CE-74C1E8AEEA83}"/>
                  </a:ext>
                </a:extLst>
              </p:cNvPr>
              <p:cNvSpPr>
                <a:spLocks/>
              </p:cNvSpPr>
              <p:nvPr/>
            </p:nvSpPr>
            <p:spPr>
              <a:xfrm>
                <a:off x="9046705"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31" name="Rectangle 30">
                <a:extLst>
                  <a:ext uri="{FF2B5EF4-FFF2-40B4-BE49-F238E27FC236}">
                    <a16:creationId xmlns:a16="http://schemas.microsoft.com/office/drawing/2014/main" id="{49AB0BF7-3F29-4357-B0EB-B45FE0EBED9B}"/>
                  </a:ext>
                </a:extLst>
              </p:cNvPr>
              <p:cNvSpPr/>
              <p:nvPr/>
            </p:nvSpPr>
            <p:spPr>
              <a:xfrm>
                <a:off x="9046705"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sp>
            <p:nvSpPr>
              <p:cNvPr id="19" name="Rectangle 18">
                <a:extLst>
                  <a:ext uri="{FF2B5EF4-FFF2-40B4-BE49-F238E27FC236}">
                    <a16:creationId xmlns:a16="http://schemas.microsoft.com/office/drawing/2014/main" id="{D4403DBF-50AB-405C-9148-A7F8ADC082BB}"/>
                  </a:ext>
                </a:extLst>
              </p:cNvPr>
              <p:cNvSpPr/>
              <p:nvPr/>
            </p:nvSpPr>
            <p:spPr bwMode="auto">
              <a:xfrm>
                <a:off x="8971984" y="2281472"/>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134DCB10-196F-44F9-B59D-753AD2BA34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5661" y="1054349"/>
              <a:ext cx="1134508" cy="810363"/>
            </a:xfrm>
            <a:prstGeom prst="rect">
              <a:avLst/>
            </a:prstGeom>
          </p:spPr>
        </p:pic>
        <p:sp>
          <p:nvSpPr>
            <p:cNvPr id="13" name="TextBox 12">
              <a:extLst>
                <a:ext uri="{FF2B5EF4-FFF2-40B4-BE49-F238E27FC236}">
                  <a16:creationId xmlns:a16="http://schemas.microsoft.com/office/drawing/2014/main" id="{E2C1CDE7-7413-4CC9-A988-5F1F5A78EB5F}"/>
                </a:ext>
              </a:extLst>
            </p:cNvPr>
            <p:cNvSpPr txBox="1"/>
            <p:nvPr/>
          </p:nvSpPr>
          <p:spPr>
            <a:xfrm>
              <a:off x="9018500" y="2033417"/>
              <a:ext cx="327013"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IaaS</a:t>
              </a:r>
            </a:p>
          </p:txBody>
        </p:sp>
        <p:sp>
          <p:nvSpPr>
            <p:cNvPr id="59" name="TextBox 58">
              <a:extLst>
                <a:ext uri="{FF2B5EF4-FFF2-40B4-BE49-F238E27FC236}">
                  <a16:creationId xmlns:a16="http://schemas.microsoft.com/office/drawing/2014/main" id="{1D251D3C-B7B3-4B0B-A4EC-C06EE9D90D5A}"/>
                </a:ext>
              </a:extLst>
            </p:cNvPr>
            <p:cNvSpPr txBox="1"/>
            <p:nvPr/>
          </p:nvSpPr>
          <p:spPr>
            <a:xfrm>
              <a:off x="10500169" y="1830216"/>
              <a:ext cx="374141"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PaaS</a:t>
              </a:r>
            </a:p>
          </p:txBody>
        </p:sp>
      </p:grpSp>
    </p:spTree>
    <p:extLst>
      <p:ext uri="{BB962C8B-B14F-4D97-AF65-F5344CB8AC3E}">
        <p14:creationId xmlns:p14="http://schemas.microsoft.com/office/powerpoint/2010/main" val="362920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Arrow: Right 76">
            <a:extLst>
              <a:ext uri="{FF2B5EF4-FFF2-40B4-BE49-F238E27FC236}">
                <a16:creationId xmlns:a16="http://schemas.microsoft.com/office/drawing/2014/main" id="{354EB005-4E15-435D-88E3-50213C7D89D3}"/>
              </a:ext>
            </a:extLst>
          </p:cNvPr>
          <p:cNvSpPr/>
          <p:nvPr/>
        </p:nvSpPr>
        <p:spPr bwMode="auto">
          <a:xfrm>
            <a:off x="152400" y="4016093"/>
            <a:ext cx="11658600" cy="1715669"/>
          </a:xfrm>
          <a:prstGeom prst="rightArrow">
            <a:avLst/>
          </a:prstGeom>
          <a:solidFill>
            <a:srgbClr val="C9E2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000" b="1">
                <a:gradFill>
                  <a:gsLst>
                    <a:gs pos="0">
                      <a:srgbClr val="FFFFFF"/>
                    </a:gs>
                    <a:gs pos="100000">
                      <a:srgbClr val="FFFFFF"/>
                    </a:gs>
                  </a:gsLst>
                  <a:lin ang="5400000" scaled="0"/>
                </a:gradFill>
                <a:ea typeface="Segoe UI" pitchFamily="34" charset="0"/>
                <a:cs typeface="Segoe UI" pitchFamily="34" charset="0"/>
              </a:rPr>
              <a:t>Landing Zone(s)</a:t>
            </a:r>
          </a:p>
        </p:txBody>
      </p:sp>
      <p:sp>
        <p:nvSpPr>
          <p:cNvPr id="76" name="Arrow: Right 75">
            <a:extLst>
              <a:ext uri="{FF2B5EF4-FFF2-40B4-BE49-F238E27FC236}">
                <a16:creationId xmlns:a16="http://schemas.microsoft.com/office/drawing/2014/main" id="{19FD2C8A-4220-42D3-852E-88D7B92CEBBD}"/>
              </a:ext>
            </a:extLst>
          </p:cNvPr>
          <p:cNvSpPr/>
          <p:nvPr/>
        </p:nvSpPr>
        <p:spPr bwMode="auto">
          <a:xfrm>
            <a:off x="152400" y="2221331"/>
            <a:ext cx="11658600" cy="1715669"/>
          </a:xfrm>
          <a:prstGeom prst="rightArrow">
            <a:avLst/>
          </a:prstGeom>
          <a:solidFill>
            <a:srgbClr val="0078D4">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741D67E-A2DF-4D5F-ABF1-BEAE3552FFDD}"/>
              </a:ext>
            </a:extLst>
          </p:cNvPr>
          <p:cNvGrpSpPr/>
          <p:nvPr/>
        </p:nvGrpSpPr>
        <p:grpSpPr>
          <a:xfrm>
            <a:off x="417941" y="2320388"/>
            <a:ext cx="1491111" cy="4147460"/>
            <a:chOff x="9045508" y="2320388"/>
            <a:chExt cx="1491111" cy="4147460"/>
          </a:xfrm>
        </p:grpSpPr>
        <p:sp>
          <p:nvSpPr>
            <p:cNvPr id="3" name="Rectangle 2">
              <a:extLst>
                <a:ext uri="{FF2B5EF4-FFF2-40B4-BE49-F238E27FC236}">
                  <a16:creationId xmlns:a16="http://schemas.microsoft.com/office/drawing/2014/main" id="{01B04498-BC7A-4BBC-AF5C-1129EA6F27D0}"/>
                </a:ext>
              </a:extLst>
            </p:cNvPr>
            <p:cNvSpPr/>
            <p:nvPr/>
          </p:nvSpPr>
          <p:spPr>
            <a:xfrm>
              <a:off x="9045508" y="609507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Networking</a:t>
              </a:r>
            </a:p>
          </p:txBody>
        </p:sp>
        <p:sp>
          <p:nvSpPr>
            <p:cNvPr id="4" name="Rectangle 3">
              <a:extLst>
                <a:ext uri="{FF2B5EF4-FFF2-40B4-BE49-F238E27FC236}">
                  <a16:creationId xmlns:a16="http://schemas.microsoft.com/office/drawing/2014/main" id="{30F4195A-CE09-40BA-9D90-0E6C24020C11}"/>
                </a:ext>
              </a:extLst>
            </p:cNvPr>
            <p:cNvSpPr/>
            <p:nvPr/>
          </p:nvSpPr>
          <p:spPr>
            <a:xfrm>
              <a:off x="9045508" y="5623235"/>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Storage</a:t>
              </a:r>
            </a:p>
          </p:txBody>
        </p:sp>
        <p:sp>
          <p:nvSpPr>
            <p:cNvPr id="5" name="Rectangle 4">
              <a:extLst>
                <a:ext uri="{FF2B5EF4-FFF2-40B4-BE49-F238E27FC236}">
                  <a16:creationId xmlns:a16="http://schemas.microsoft.com/office/drawing/2014/main" id="{60D907A7-6A47-4F8D-A442-05CE81701193}"/>
                </a:ext>
              </a:extLst>
            </p:cNvPr>
            <p:cNvSpPr/>
            <p:nvPr/>
          </p:nvSpPr>
          <p:spPr>
            <a:xfrm>
              <a:off x="9045508" y="5151400"/>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Servers</a:t>
              </a:r>
            </a:p>
          </p:txBody>
        </p:sp>
        <p:sp>
          <p:nvSpPr>
            <p:cNvPr id="6" name="Rectangle 5">
              <a:extLst>
                <a:ext uri="{FF2B5EF4-FFF2-40B4-BE49-F238E27FC236}">
                  <a16:creationId xmlns:a16="http://schemas.microsoft.com/office/drawing/2014/main" id="{DF3BAD71-1A1F-4BCE-8733-B7BB99DF2939}"/>
                </a:ext>
              </a:extLst>
            </p:cNvPr>
            <p:cNvSpPr/>
            <p:nvPr/>
          </p:nvSpPr>
          <p:spPr>
            <a:xfrm>
              <a:off x="9045508"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7" name="Rectangle 6">
              <a:extLst>
                <a:ext uri="{FF2B5EF4-FFF2-40B4-BE49-F238E27FC236}">
                  <a16:creationId xmlns:a16="http://schemas.microsoft.com/office/drawing/2014/main" id="{2B060CE4-E137-4D51-9A75-651DE50145C8}"/>
                </a:ext>
              </a:extLst>
            </p:cNvPr>
            <p:cNvSpPr/>
            <p:nvPr/>
          </p:nvSpPr>
          <p:spPr>
            <a:xfrm>
              <a:off x="9045508"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8" name="Rectangle 7">
              <a:extLst>
                <a:ext uri="{FF2B5EF4-FFF2-40B4-BE49-F238E27FC236}">
                  <a16:creationId xmlns:a16="http://schemas.microsoft.com/office/drawing/2014/main" id="{F05F2F65-A552-4BEE-9A6F-80DC0C168D92}"/>
                </a:ext>
              </a:extLst>
            </p:cNvPr>
            <p:cNvSpPr/>
            <p:nvPr/>
          </p:nvSpPr>
          <p:spPr>
            <a:xfrm>
              <a:off x="9045508" y="467956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Virtualization</a:t>
              </a:r>
            </a:p>
          </p:txBody>
        </p:sp>
        <p:sp>
          <p:nvSpPr>
            <p:cNvPr id="9" name="Rectangle 8">
              <a:extLst>
                <a:ext uri="{FF2B5EF4-FFF2-40B4-BE49-F238E27FC236}">
                  <a16:creationId xmlns:a16="http://schemas.microsoft.com/office/drawing/2014/main" id="{06244000-F9CE-4BD9-8D81-50D964CF6AF3}"/>
                </a:ext>
              </a:extLst>
            </p:cNvPr>
            <p:cNvSpPr/>
            <p:nvPr/>
          </p:nvSpPr>
          <p:spPr>
            <a:xfrm>
              <a:off x="9045508"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10" name="Rectangle 9">
              <a:extLst>
                <a:ext uri="{FF2B5EF4-FFF2-40B4-BE49-F238E27FC236}">
                  <a16:creationId xmlns:a16="http://schemas.microsoft.com/office/drawing/2014/main" id="{224785E5-389B-4486-A219-9AF086847473}"/>
                </a:ext>
              </a:extLst>
            </p:cNvPr>
            <p:cNvSpPr>
              <a:spLocks/>
            </p:cNvSpPr>
            <p:nvPr/>
          </p:nvSpPr>
          <p:spPr>
            <a:xfrm>
              <a:off x="9045508"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11" name="Rectangle 10">
              <a:extLst>
                <a:ext uri="{FF2B5EF4-FFF2-40B4-BE49-F238E27FC236}">
                  <a16:creationId xmlns:a16="http://schemas.microsoft.com/office/drawing/2014/main" id="{C3F4176A-B35B-45CD-ACBE-3125A693E777}"/>
                </a:ext>
              </a:extLst>
            </p:cNvPr>
            <p:cNvSpPr/>
            <p:nvPr/>
          </p:nvSpPr>
          <p:spPr>
            <a:xfrm>
              <a:off x="9045508"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grpSp>
      <p:sp>
        <p:nvSpPr>
          <p:cNvPr id="29" name="Rectangle 28">
            <a:extLst>
              <a:ext uri="{FF2B5EF4-FFF2-40B4-BE49-F238E27FC236}">
                <a16:creationId xmlns:a16="http://schemas.microsoft.com/office/drawing/2014/main" id="{D74B6D1A-7944-4514-A949-2793D1DDB141}"/>
              </a:ext>
            </a:extLst>
          </p:cNvPr>
          <p:cNvSpPr/>
          <p:nvPr/>
        </p:nvSpPr>
        <p:spPr>
          <a:xfrm>
            <a:off x="372675" y="1835565"/>
            <a:ext cx="1491111" cy="406265"/>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711" fontAlgn="base">
              <a:lnSpc>
                <a:spcPct val="90000"/>
              </a:lnSpc>
              <a:defRPr/>
            </a:pPr>
            <a:r>
              <a:rPr lang="en-US" sz="1600">
                <a:solidFill>
                  <a:schemeClr val="bg1">
                    <a:lumMod val="50000"/>
                  </a:schemeClr>
                </a:solidFill>
                <a:ea typeface="Kozuka Gothic Pro R" pitchFamily="34" charset="-128"/>
              </a:rPr>
              <a:t>On-Prem</a:t>
            </a:r>
          </a:p>
        </p:txBody>
      </p:sp>
      <p:graphicFrame>
        <p:nvGraphicFramePr>
          <p:cNvPr id="71" name="Picture Placeholder 6">
            <a:extLst>
              <a:ext uri="{FF2B5EF4-FFF2-40B4-BE49-F238E27FC236}">
                <a16:creationId xmlns:a16="http://schemas.microsoft.com/office/drawing/2014/main" id="{75B128E9-7D91-4E4C-AC74-6B9A0F11537B}"/>
              </a:ext>
            </a:extLst>
          </p:cNvPr>
          <p:cNvGraphicFramePr>
            <a:graphicFrameLocks/>
          </p:cNvGraphicFramePr>
          <p:nvPr/>
        </p:nvGraphicFramePr>
        <p:xfrm>
          <a:off x="1668173" y="2021075"/>
          <a:ext cx="7475828" cy="218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itle 74">
            <a:extLst>
              <a:ext uri="{FF2B5EF4-FFF2-40B4-BE49-F238E27FC236}">
                <a16:creationId xmlns:a16="http://schemas.microsoft.com/office/drawing/2014/main" id="{A481E3EA-8BB3-45E2-98D2-92BF3ED2DDC8}"/>
              </a:ext>
            </a:extLst>
          </p:cNvPr>
          <p:cNvSpPr>
            <a:spLocks noGrp="1"/>
          </p:cNvSpPr>
          <p:nvPr>
            <p:ph type="title"/>
          </p:nvPr>
        </p:nvSpPr>
        <p:spPr>
          <a:xfrm>
            <a:off x="595915" y="466302"/>
            <a:ext cx="8073952" cy="557076"/>
          </a:xfrm>
        </p:spPr>
        <p:txBody>
          <a:bodyPr/>
          <a:lstStyle/>
          <a:p>
            <a:r>
              <a:rPr lang="de-DE" sz="3200"/>
              <a:t>+ Landing Zone(s) Development Life Cycle</a:t>
            </a:r>
          </a:p>
        </p:txBody>
      </p:sp>
      <p:grpSp>
        <p:nvGrpSpPr>
          <p:cNvPr id="14" name="Group 13">
            <a:extLst>
              <a:ext uri="{FF2B5EF4-FFF2-40B4-BE49-F238E27FC236}">
                <a16:creationId xmlns:a16="http://schemas.microsoft.com/office/drawing/2014/main" id="{DCAD0FA0-54EE-4492-8D5B-160F2A44E1F0}"/>
              </a:ext>
            </a:extLst>
          </p:cNvPr>
          <p:cNvGrpSpPr/>
          <p:nvPr/>
        </p:nvGrpSpPr>
        <p:grpSpPr>
          <a:xfrm>
            <a:off x="8878851" y="1054349"/>
            <a:ext cx="2149233" cy="5478172"/>
            <a:chOff x="8878851" y="1054349"/>
            <a:chExt cx="2149233" cy="5478172"/>
          </a:xfrm>
        </p:grpSpPr>
        <p:grpSp>
          <p:nvGrpSpPr>
            <p:cNvPr id="45" name="Group 44">
              <a:extLst>
                <a:ext uri="{FF2B5EF4-FFF2-40B4-BE49-F238E27FC236}">
                  <a16:creationId xmlns:a16="http://schemas.microsoft.com/office/drawing/2014/main" id="{566686EF-B817-4C30-98A8-B0C013227B42}"/>
                </a:ext>
              </a:extLst>
            </p:cNvPr>
            <p:cNvGrpSpPr/>
            <p:nvPr/>
          </p:nvGrpSpPr>
          <p:grpSpPr>
            <a:xfrm>
              <a:off x="9376957" y="2065282"/>
              <a:ext cx="1651127" cy="4249073"/>
              <a:chOff x="4735556" y="902327"/>
              <a:chExt cx="1651127" cy="4249073"/>
            </a:xfrm>
          </p:grpSpPr>
          <p:sp>
            <p:nvSpPr>
              <p:cNvPr id="46" name="Rectangle 45">
                <a:extLst>
                  <a:ext uri="{FF2B5EF4-FFF2-40B4-BE49-F238E27FC236}">
                    <a16:creationId xmlns:a16="http://schemas.microsoft.com/office/drawing/2014/main" id="{2DB1635D-4C2D-4016-A18A-CF5A082890E7}"/>
                  </a:ext>
                </a:extLst>
              </p:cNvPr>
              <p:cNvSpPr/>
              <p:nvPr/>
            </p:nvSpPr>
            <p:spPr>
              <a:xfrm>
                <a:off x="4810277" y="471592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47" name="Rectangle 46">
                <a:extLst>
                  <a:ext uri="{FF2B5EF4-FFF2-40B4-BE49-F238E27FC236}">
                    <a16:creationId xmlns:a16="http://schemas.microsoft.com/office/drawing/2014/main" id="{23B321EB-AFA5-4E64-BDB5-D7A37E3E1D76}"/>
                  </a:ext>
                </a:extLst>
              </p:cNvPr>
              <p:cNvSpPr/>
              <p:nvPr/>
            </p:nvSpPr>
            <p:spPr>
              <a:xfrm>
                <a:off x="4810277" y="424409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48" name="Rectangle 47">
                <a:extLst>
                  <a:ext uri="{FF2B5EF4-FFF2-40B4-BE49-F238E27FC236}">
                    <a16:creationId xmlns:a16="http://schemas.microsoft.com/office/drawing/2014/main" id="{BE078382-7C16-4168-9F5E-B64FFA962C7E}"/>
                  </a:ext>
                </a:extLst>
              </p:cNvPr>
              <p:cNvSpPr/>
              <p:nvPr/>
            </p:nvSpPr>
            <p:spPr>
              <a:xfrm>
                <a:off x="4810277" y="377225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49" name="Rectangle 48">
                <a:extLst>
                  <a:ext uri="{FF2B5EF4-FFF2-40B4-BE49-F238E27FC236}">
                    <a16:creationId xmlns:a16="http://schemas.microsoft.com/office/drawing/2014/main" id="{35B892B3-5FE8-451F-8C19-BBE1290D154B}"/>
                  </a:ext>
                </a:extLst>
              </p:cNvPr>
              <p:cNvSpPr/>
              <p:nvPr/>
            </p:nvSpPr>
            <p:spPr>
              <a:xfrm>
                <a:off x="4810277" y="282858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O/S</a:t>
                </a:r>
              </a:p>
            </p:txBody>
          </p:sp>
          <p:sp>
            <p:nvSpPr>
              <p:cNvPr id="50" name="Rectangle 49">
                <a:extLst>
                  <a:ext uri="{FF2B5EF4-FFF2-40B4-BE49-F238E27FC236}">
                    <a16:creationId xmlns:a16="http://schemas.microsoft.com/office/drawing/2014/main" id="{A4C9064A-633A-4EBA-BE76-96B9DDEF5401}"/>
                  </a:ext>
                </a:extLst>
              </p:cNvPr>
              <p:cNvSpPr/>
              <p:nvPr/>
            </p:nvSpPr>
            <p:spPr>
              <a:xfrm>
                <a:off x="4810277" y="235674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Middleware</a:t>
                </a:r>
              </a:p>
            </p:txBody>
          </p:sp>
          <p:sp>
            <p:nvSpPr>
              <p:cNvPr id="51" name="Rectangle 50">
                <a:extLst>
                  <a:ext uri="{FF2B5EF4-FFF2-40B4-BE49-F238E27FC236}">
                    <a16:creationId xmlns:a16="http://schemas.microsoft.com/office/drawing/2014/main" id="{2E9432D2-0A41-4B19-AA6D-ADB56680C5BD}"/>
                  </a:ext>
                </a:extLst>
              </p:cNvPr>
              <p:cNvSpPr/>
              <p:nvPr/>
            </p:nvSpPr>
            <p:spPr>
              <a:xfrm>
                <a:off x="4810277" y="3300419"/>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52" name="Rectangle 51">
                <a:extLst>
                  <a:ext uri="{FF2B5EF4-FFF2-40B4-BE49-F238E27FC236}">
                    <a16:creationId xmlns:a16="http://schemas.microsoft.com/office/drawing/2014/main" id="{C64BE228-42EA-41FB-9749-286B771C72FE}"/>
                  </a:ext>
                </a:extLst>
              </p:cNvPr>
              <p:cNvSpPr/>
              <p:nvPr/>
            </p:nvSpPr>
            <p:spPr>
              <a:xfrm>
                <a:off x="4810277" y="141307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53" name="Rectangle 52">
                <a:extLst>
                  <a:ext uri="{FF2B5EF4-FFF2-40B4-BE49-F238E27FC236}">
                    <a16:creationId xmlns:a16="http://schemas.microsoft.com/office/drawing/2014/main" id="{D1449E1C-6D3D-4497-9A08-1A69DF3B176E}"/>
                  </a:ext>
                </a:extLst>
              </p:cNvPr>
              <p:cNvSpPr>
                <a:spLocks/>
              </p:cNvSpPr>
              <p:nvPr/>
            </p:nvSpPr>
            <p:spPr>
              <a:xfrm>
                <a:off x="4810277" y="94124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54" name="Rectangle 53">
                <a:extLst>
                  <a:ext uri="{FF2B5EF4-FFF2-40B4-BE49-F238E27FC236}">
                    <a16:creationId xmlns:a16="http://schemas.microsoft.com/office/drawing/2014/main" id="{1B3CDB18-C379-4CC9-AAEE-B829DDE87828}"/>
                  </a:ext>
                </a:extLst>
              </p:cNvPr>
              <p:cNvSpPr/>
              <p:nvPr/>
            </p:nvSpPr>
            <p:spPr>
              <a:xfrm>
                <a:off x="4810277" y="1884913"/>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Runtime</a:t>
                </a:r>
              </a:p>
            </p:txBody>
          </p:sp>
          <p:sp>
            <p:nvSpPr>
              <p:cNvPr id="55" name="Rectangle 54">
                <a:extLst>
                  <a:ext uri="{FF2B5EF4-FFF2-40B4-BE49-F238E27FC236}">
                    <a16:creationId xmlns:a16="http://schemas.microsoft.com/office/drawing/2014/main" id="{DF0519F2-47BB-4F87-83B9-7EC36840A5D9}"/>
                  </a:ext>
                </a:extLst>
              </p:cNvPr>
              <p:cNvSpPr/>
              <p:nvPr/>
            </p:nvSpPr>
            <p:spPr bwMode="auto">
              <a:xfrm>
                <a:off x="4735556" y="902327"/>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AB03A206-A1A9-4E4A-B008-119B27616022}"/>
                </a:ext>
              </a:extLst>
            </p:cNvPr>
            <p:cNvGrpSpPr/>
            <p:nvPr/>
          </p:nvGrpSpPr>
          <p:grpSpPr>
            <a:xfrm>
              <a:off x="8878851" y="2283448"/>
              <a:ext cx="1651127" cy="4249073"/>
              <a:chOff x="8971984" y="2281472"/>
              <a:chExt cx="1651127" cy="4249073"/>
            </a:xfrm>
          </p:grpSpPr>
          <p:sp>
            <p:nvSpPr>
              <p:cNvPr id="22" name="Rectangle 21">
                <a:extLst>
                  <a:ext uri="{FF2B5EF4-FFF2-40B4-BE49-F238E27FC236}">
                    <a16:creationId xmlns:a16="http://schemas.microsoft.com/office/drawing/2014/main" id="{B895CED7-D4F8-4988-9085-0138711CADE5}"/>
                  </a:ext>
                </a:extLst>
              </p:cNvPr>
              <p:cNvSpPr/>
              <p:nvPr/>
            </p:nvSpPr>
            <p:spPr>
              <a:xfrm>
                <a:off x="9046705" y="609507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Networking</a:t>
                </a:r>
              </a:p>
            </p:txBody>
          </p:sp>
          <p:sp>
            <p:nvSpPr>
              <p:cNvPr id="23" name="Rectangle 22">
                <a:extLst>
                  <a:ext uri="{FF2B5EF4-FFF2-40B4-BE49-F238E27FC236}">
                    <a16:creationId xmlns:a16="http://schemas.microsoft.com/office/drawing/2014/main" id="{B178B9C6-278C-4791-AA22-0BA9E7D3DBED}"/>
                  </a:ext>
                </a:extLst>
              </p:cNvPr>
              <p:cNvSpPr/>
              <p:nvPr/>
            </p:nvSpPr>
            <p:spPr>
              <a:xfrm>
                <a:off x="9046705" y="5623235"/>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Storage</a:t>
                </a:r>
              </a:p>
            </p:txBody>
          </p:sp>
          <p:sp>
            <p:nvSpPr>
              <p:cNvPr id="24" name="Rectangle 23">
                <a:extLst>
                  <a:ext uri="{FF2B5EF4-FFF2-40B4-BE49-F238E27FC236}">
                    <a16:creationId xmlns:a16="http://schemas.microsoft.com/office/drawing/2014/main" id="{4947476E-400E-40A8-8790-A256D1C9905D}"/>
                  </a:ext>
                </a:extLst>
              </p:cNvPr>
              <p:cNvSpPr/>
              <p:nvPr/>
            </p:nvSpPr>
            <p:spPr>
              <a:xfrm>
                <a:off x="9046705" y="5151400"/>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Servers</a:t>
                </a:r>
              </a:p>
            </p:txBody>
          </p:sp>
          <p:sp>
            <p:nvSpPr>
              <p:cNvPr id="25" name="Rectangle 24">
                <a:extLst>
                  <a:ext uri="{FF2B5EF4-FFF2-40B4-BE49-F238E27FC236}">
                    <a16:creationId xmlns:a16="http://schemas.microsoft.com/office/drawing/2014/main" id="{12FA947B-1919-451F-BC10-D2A468E6A4E0}"/>
                  </a:ext>
                </a:extLst>
              </p:cNvPr>
              <p:cNvSpPr/>
              <p:nvPr/>
            </p:nvSpPr>
            <p:spPr>
              <a:xfrm>
                <a:off x="9046705" y="4207729"/>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O/S</a:t>
                </a:r>
              </a:p>
            </p:txBody>
          </p:sp>
          <p:sp>
            <p:nvSpPr>
              <p:cNvPr id="26" name="Rectangle 25">
                <a:extLst>
                  <a:ext uri="{FF2B5EF4-FFF2-40B4-BE49-F238E27FC236}">
                    <a16:creationId xmlns:a16="http://schemas.microsoft.com/office/drawing/2014/main" id="{F2E19C44-8A2B-4FAD-A427-A6EA00381A06}"/>
                  </a:ext>
                </a:extLst>
              </p:cNvPr>
              <p:cNvSpPr/>
              <p:nvPr/>
            </p:nvSpPr>
            <p:spPr>
              <a:xfrm>
                <a:off x="9046705" y="3735894"/>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Middleware</a:t>
                </a:r>
              </a:p>
            </p:txBody>
          </p:sp>
          <p:sp>
            <p:nvSpPr>
              <p:cNvPr id="27" name="Rectangle 26">
                <a:extLst>
                  <a:ext uri="{FF2B5EF4-FFF2-40B4-BE49-F238E27FC236}">
                    <a16:creationId xmlns:a16="http://schemas.microsoft.com/office/drawing/2014/main" id="{4619ADBB-845E-442F-9BDE-D4BFDF834812}"/>
                  </a:ext>
                </a:extLst>
              </p:cNvPr>
              <p:cNvSpPr/>
              <p:nvPr/>
            </p:nvSpPr>
            <p:spPr>
              <a:xfrm>
                <a:off x="9046705" y="4679564"/>
                <a:ext cx="1491111" cy="372778"/>
              </a:xfrm>
              <a:prstGeom prst="rect">
                <a:avLst/>
              </a:prstGeom>
              <a:solidFill>
                <a:srgbClr val="0078D4"/>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chemeClr val="bg1"/>
                    </a:solidFill>
                    <a:latin typeface="Segoe UI Semibold" panose="020B0702040204020203" pitchFamily="34" charset="0"/>
                    <a:cs typeface="Segoe UI Semibold" panose="020B0702040204020203" pitchFamily="34" charset="0"/>
                  </a:rPr>
                  <a:t>Virtualization</a:t>
                </a:r>
              </a:p>
            </p:txBody>
          </p:sp>
          <p:sp>
            <p:nvSpPr>
              <p:cNvPr id="28" name="Rectangle 27">
                <a:extLst>
                  <a:ext uri="{FF2B5EF4-FFF2-40B4-BE49-F238E27FC236}">
                    <a16:creationId xmlns:a16="http://schemas.microsoft.com/office/drawing/2014/main" id="{F7C438B1-4A81-49DF-B7F6-BCBAB526E6F4}"/>
                  </a:ext>
                </a:extLst>
              </p:cNvPr>
              <p:cNvSpPr/>
              <p:nvPr/>
            </p:nvSpPr>
            <p:spPr>
              <a:xfrm>
                <a:off x="9046705" y="2792223"/>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Data</a:t>
                </a:r>
              </a:p>
            </p:txBody>
          </p:sp>
          <p:sp>
            <p:nvSpPr>
              <p:cNvPr id="30" name="Rectangle 29">
                <a:extLst>
                  <a:ext uri="{FF2B5EF4-FFF2-40B4-BE49-F238E27FC236}">
                    <a16:creationId xmlns:a16="http://schemas.microsoft.com/office/drawing/2014/main" id="{B93325FB-14E4-46CD-84CE-74C1E8AEEA83}"/>
                  </a:ext>
                </a:extLst>
              </p:cNvPr>
              <p:cNvSpPr>
                <a:spLocks/>
              </p:cNvSpPr>
              <p:nvPr/>
            </p:nvSpPr>
            <p:spPr>
              <a:xfrm>
                <a:off x="9046705" y="232038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Applications</a:t>
                </a:r>
              </a:p>
            </p:txBody>
          </p:sp>
          <p:sp>
            <p:nvSpPr>
              <p:cNvPr id="31" name="Rectangle 30">
                <a:extLst>
                  <a:ext uri="{FF2B5EF4-FFF2-40B4-BE49-F238E27FC236}">
                    <a16:creationId xmlns:a16="http://schemas.microsoft.com/office/drawing/2014/main" id="{49AB0BF7-3F29-4357-B0EB-B45FE0EBED9B}"/>
                  </a:ext>
                </a:extLst>
              </p:cNvPr>
              <p:cNvSpPr/>
              <p:nvPr/>
            </p:nvSpPr>
            <p:spPr>
              <a:xfrm>
                <a:off x="9046705" y="3264058"/>
                <a:ext cx="1491111" cy="372778"/>
              </a:xfrm>
              <a:prstGeom prst="rect">
                <a:avLst/>
              </a:prstGeom>
              <a:solidFill>
                <a:srgbClr val="E5E5E5"/>
              </a:solidFill>
              <a:ln w="19050" cap="flat" cmpd="sng" algn="ctr">
                <a:solidFill>
                  <a:srgbClr val="0076C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algn="ctr" defTabSz="1242813">
                  <a:lnSpc>
                    <a:spcPct val="90000"/>
                  </a:lnSpc>
                </a:pPr>
                <a:r>
                  <a:rPr lang="en-US" sz="1200" cap="all">
                    <a:solidFill>
                      <a:srgbClr val="0076CB"/>
                    </a:solidFill>
                    <a:latin typeface="Segoe UI Semibold" panose="020B0702040204020203" pitchFamily="34" charset="0"/>
                    <a:cs typeface="Segoe UI Semibold" panose="020B0702040204020203" pitchFamily="34" charset="0"/>
                  </a:rPr>
                  <a:t>Runtime</a:t>
                </a:r>
              </a:p>
            </p:txBody>
          </p:sp>
          <p:sp>
            <p:nvSpPr>
              <p:cNvPr id="19" name="Rectangle 18">
                <a:extLst>
                  <a:ext uri="{FF2B5EF4-FFF2-40B4-BE49-F238E27FC236}">
                    <a16:creationId xmlns:a16="http://schemas.microsoft.com/office/drawing/2014/main" id="{D4403DBF-50AB-405C-9148-A7F8ADC082BB}"/>
                  </a:ext>
                </a:extLst>
              </p:cNvPr>
              <p:cNvSpPr/>
              <p:nvPr/>
            </p:nvSpPr>
            <p:spPr bwMode="auto">
              <a:xfrm>
                <a:off x="8971984" y="2281472"/>
                <a:ext cx="1651127" cy="4249073"/>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56" name="Picture 55">
              <a:extLst>
                <a:ext uri="{FF2B5EF4-FFF2-40B4-BE49-F238E27FC236}">
                  <a16:creationId xmlns:a16="http://schemas.microsoft.com/office/drawing/2014/main" id="{134DCB10-196F-44F9-B59D-753AD2BA34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65661" y="1054349"/>
              <a:ext cx="1134508" cy="810363"/>
            </a:xfrm>
            <a:prstGeom prst="rect">
              <a:avLst/>
            </a:prstGeom>
          </p:spPr>
        </p:pic>
        <p:sp>
          <p:nvSpPr>
            <p:cNvPr id="13" name="TextBox 12">
              <a:extLst>
                <a:ext uri="{FF2B5EF4-FFF2-40B4-BE49-F238E27FC236}">
                  <a16:creationId xmlns:a16="http://schemas.microsoft.com/office/drawing/2014/main" id="{E2C1CDE7-7413-4CC9-A988-5F1F5A78EB5F}"/>
                </a:ext>
              </a:extLst>
            </p:cNvPr>
            <p:cNvSpPr txBox="1"/>
            <p:nvPr/>
          </p:nvSpPr>
          <p:spPr>
            <a:xfrm>
              <a:off x="9018500" y="2033417"/>
              <a:ext cx="327013"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IaaS</a:t>
              </a:r>
            </a:p>
          </p:txBody>
        </p:sp>
        <p:sp>
          <p:nvSpPr>
            <p:cNvPr id="59" name="TextBox 58">
              <a:extLst>
                <a:ext uri="{FF2B5EF4-FFF2-40B4-BE49-F238E27FC236}">
                  <a16:creationId xmlns:a16="http://schemas.microsoft.com/office/drawing/2014/main" id="{1D251D3C-B7B3-4B0B-A4EC-C06EE9D90D5A}"/>
                </a:ext>
              </a:extLst>
            </p:cNvPr>
            <p:cNvSpPr txBox="1"/>
            <p:nvPr/>
          </p:nvSpPr>
          <p:spPr>
            <a:xfrm>
              <a:off x="10500169" y="1830216"/>
              <a:ext cx="374141" cy="215444"/>
            </a:xfrm>
            <a:prstGeom prst="rect">
              <a:avLst/>
            </a:prstGeom>
            <a:noFill/>
          </p:spPr>
          <p:txBody>
            <a:bodyPr wrap="none" lIns="0" tIns="0" rIns="0" bIns="0" rtlCol="0">
              <a:spAutoFit/>
            </a:bodyPr>
            <a:lstStyle/>
            <a:p>
              <a:pPr algn="l"/>
              <a:r>
                <a:rPr lang="de-DE" sz="1400">
                  <a:solidFill>
                    <a:schemeClr val="accent1">
                      <a:lumMod val="60000"/>
                      <a:lumOff val="40000"/>
                    </a:schemeClr>
                  </a:solidFill>
                </a:rPr>
                <a:t>PaaS</a:t>
              </a:r>
            </a:p>
          </p:txBody>
        </p:sp>
      </p:grpSp>
    </p:spTree>
    <p:extLst>
      <p:ext uri="{BB962C8B-B14F-4D97-AF65-F5344CB8AC3E}">
        <p14:creationId xmlns:p14="http://schemas.microsoft.com/office/powerpoint/2010/main" val="3341777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1_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970B644-4194-4F94-8291-335E9BACA74E}">
  <we:reference id="wa104380862" version="1.5.0.0" store="en-US" storeType="OMEX"/>
  <we:alternateReferences>
    <we:reference id="WA104380862" version="1.5.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F13B49-DEEF-4FB8-9C60-5F0AE2B6F3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d012e97-7506-42b8-a021-8a33a1a78026"/>
    <ds:schemaRef ds:uri="f246e2cc-82ea-4280-a093-3d905b8cf37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2262</Words>
  <Application>Microsoft Office PowerPoint</Application>
  <PresentationFormat>Custom</PresentationFormat>
  <Paragraphs>511</Paragraphs>
  <Slides>37</Slides>
  <Notes>33</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37</vt:i4>
      </vt:variant>
    </vt:vector>
  </HeadingPairs>
  <TitlesOfParts>
    <vt:vector size="50" baseType="lpstr">
      <vt:lpstr>Arial</vt:lpstr>
      <vt:lpstr>Consolas</vt:lpstr>
      <vt:lpstr>Segoe UI</vt:lpstr>
      <vt:lpstr>Segoe UI Light</vt:lpstr>
      <vt:lpstr>Segoe UI Semibold</vt:lpstr>
      <vt:lpstr>Segoe UI Semilight</vt:lpstr>
      <vt:lpstr>Wingdings</vt:lpstr>
      <vt:lpstr>Dynamics 365</vt:lpstr>
      <vt:lpstr>1_Dynamics 365</vt:lpstr>
      <vt:lpstr>Customer Success 2019 </vt:lpstr>
      <vt:lpstr>***Black Template</vt:lpstr>
      <vt:lpstr>2_Dynamics 365</vt:lpstr>
      <vt:lpstr>think-cell Slide</vt:lpstr>
      <vt:lpstr>CAF Hackathon Advanced</vt:lpstr>
      <vt:lpstr>Platform native Tooling</vt:lpstr>
      <vt:lpstr>Software Development Life Cycle</vt:lpstr>
      <vt:lpstr>PowerPoint Presentation</vt:lpstr>
      <vt:lpstr>Software Development Life Cycle</vt:lpstr>
      <vt:lpstr>Software Development Life Cycle</vt:lpstr>
      <vt:lpstr>PowerPoint Presentation</vt:lpstr>
      <vt:lpstr>Software Development Life Cycle</vt:lpstr>
      <vt:lpstr>+ Landing Zone(s) Development Life Cycle</vt:lpstr>
      <vt:lpstr>+ Landing Zone(s) Development Life Cycle</vt:lpstr>
      <vt:lpstr>Planning for a DevOps approach</vt:lpstr>
      <vt:lpstr>Organization development CAF</vt:lpstr>
      <vt:lpstr>The overall process…</vt:lpstr>
      <vt:lpstr>Cloud adoption team only</vt:lpstr>
      <vt:lpstr>Best practice: MVP - Achieve balance</vt:lpstr>
      <vt:lpstr>Next potential steps Central IT…</vt:lpstr>
      <vt:lpstr>Strategic and operational alignment</vt:lpstr>
      <vt:lpstr>Cloud center of excellence</vt:lpstr>
      <vt:lpstr>And what are considerations in a DevOps approach?</vt:lpstr>
      <vt:lpstr>Planning for a DevOps approach</vt:lpstr>
      <vt:lpstr>Planning for a DevOps approach</vt:lpstr>
      <vt:lpstr>Design recommendations Planning for a DevOps approach</vt:lpstr>
      <vt:lpstr>Design recommendations Planning for a DevOps approach</vt:lpstr>
      <vt:lpstr>PlatformOps (platform operations)</vt:lpstr>
      <vt:lpstr>SecOps (security operations)</vt:lpstr>
      <vt:lpstr>SecOps (security operations) NetOps (network operations)</vt:lpstr>
      <vt:lpstr>AppDevOps</vt:lpstr>
      <vt:lpstr>AppDevOps</vt:lpstr>
      <vt:lpstr>AppDevOps</vt:lpstr>
      <vt:lpstr>Define central and federated responsibilities</vt:lpstr>
      <vt:lpstr>Define central and federated responsibilities</vt:lpstr>
      <vt:lpstr>Compare common cloud operating models</vt:lpstr>
      <vt:lpstr>Compare…</vt:lpstr>
      <vt:lpstr>Priorities or scope</vt:lpstr>
      <vt:lpstr>Accountability alignment</vt:lpstr>
      <vt:lpstr>Design recommendations Define central and federated responsibilities</vt:lpstr>
      <vt:lpstr>Design recommendations Define central and federated responsibilities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automation and DevOps</dc:title>
  <dc:subject>&lt;Speech title here&gt;</dc:subject>
  <dc:creator>Niels Ophey</dc:creator>
  <cp:keywords/>
  <dc:description>Template: Ariel Butz; ZUM Communications
Formatting: 
Audience Type:</dc:description>
  <cp:lastModifiedBy>Niels Ophey</cp:lastModifiedBy>
  <cp:revision>3</cp:revision>
  <dcterms:created xsi:type="dcterms:W3CDTF">2020-11-20T15:03:26Z</dcterms:created>
  <dcterms:modified xsi:type="dcterms:W3CDTF">2021-09-27T11:35:15Z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